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5CFA4-D2D3-4B76-95DA-B41618D51656}" type="datetimeFigureOut">
              <a:rPr lang="zh-TW" altLang="en-US" smtClean="0"/>
              <a:t>2020/8/19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BD5CD-5CA0-4838-9F5E-BBE842E1DE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2795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2157660" y="694185"/>
            <a:ext cx="2542681" cy="342819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685582" y="4344521"/>
            <a:ext cx="5485741" cy="4113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zh-TW" altLang="en-US" smtClean="0">
              <a:solidFill>
                <a:prstClr val="white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1" y="274640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690" y="2130426"/>
            <a:ext cx="777262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380" y="3886200"/>
            <a:ext cx="640124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2CA94-097E-4B12-9E87-3577582D810A}" type="slidenum">
              <a:rPr lang="zh-TW" altLang="zh-TW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81385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831BE-D7FF-4DBC-9453-E631F2CBA847}" type="slidenum">
              <a:rPr lang="zh-TW" altLang="zh-TW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151009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20" y="4406901"/>
            <a:ext cx="777261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20" y="2906713"/>
            <a:ext cx="777261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5C3C0-5402-4B41-9BFB-098E4CC0661A}" type="slidenum">
              <a:rPr lang="zh-TW" altLang="zh-TW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82846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127" y="1600200"/>
            <a:ext cx="4042349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0130" y="1600200"/>
            <a:ext cx="4042348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B5109-9FE0-4076-AE06-46019A6DFF45}" type="slidenum">
              <a:rPr lang="zh-TW" altLang="zh-TW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2384598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127" y="274638"/>
            <a:ext cx="822974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127" y="1535113"/>
            <a:ext cx="404088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127" y="2174875"/>
            <a:ext cx="404088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4525" y="1535113"/>
            <a:ext cx="404234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4525" y="2174875"/>
            <a:ext cx="404234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FE3FF-EE00-4182-AC90-2AAFA44E16E0}" type="slidenum">
              <a:rPr lang="zh-TW" altLang="zh-TW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3349442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40B57-72AD-47BF-B244-CE49C1016381}" type="slidenum">
              <a:rPr lang="zh-TW" altLang="zh-TW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9514239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69358-BA07-4262-BFF0-A11F7ED75874}" type="slidenum">
              <a:rPr lang="zh-TW" altLang="zh-TW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957763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127" y="273050"/>
            <a:ext cx="300795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4965" y="273051"/>
            <a:ext cx="511190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127" y="1435101"/>
            <a:ext cx="300795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E375E-8EFC-4A2F-9B84-371A785FE553}" type="slidenum">
              <a:rPr lang="zh-TW" altLang="zh-TW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003677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1879" y="4800600"/>
            <a:ext cx="548698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1879" y="612775"/>
            <a:ext cx="548698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1879" y="5367338"/>
            <a:ext cx="548698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72533-BBCB-4EFA-B048-97AEA5870073}" type="slidenum">
              <a:rPr lang="zh-TW" altLang="zh-TW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744050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7D291-B28B-49E8-99E1-0BF5DE030A67}" type="slidenum">
              <a:rPr lang="zh-TW" altLang="zh-TW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5135039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6873" y="274638"/>
            <a:ext cx="2055605" cy="58483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127" y="274638"/>
            <a:ext cx="6029092" cy="58483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7124B-0344-4F7E-B36F-5C5C95E76A5E}" type="slidenum">
              <a:rPr lang="zh-TW" altLang="zh-TW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3759256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127" y="274639"/>
            <a:ext cx="8225351" cy="11398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8BC30-68B3-4603-A169-7AFBB86DF6DF}" type="slidenum">
              <a:rPr lang="zh-TW" altLang="zh-TW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81010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2020/8/19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2020/8/19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2020/8/19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1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2020/8/19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127" y="274639"/>
            <a:ext cx="8225351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GB" smtClean="0"/>
              <a:t>請按此一下，以編輯題名文字格式。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127" y="1600200"/>
            <a:ext cx="8225351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GB" smtClean="0"/>
              <a:t>請按此一下，以編輯大綱文字格式。</a:t>
            </a:r>
          </a:p>
          <a:p>
            <a:pPr lvl="1"/>
            <a:r>
              <a:rPr lang="zh-TW" altLang="en-GB" smtClean="0"/>
              <a:t>第二個大綱層次</a:t>
            </a:r>
          </a:p>
          <a:p>
            <a:pPr lvl="2"/>
            <a:r>
              <a:rPr lang="zh-TW" altLang="en-GB" smtClean="0"/>
              <a:t>第三個大綱層次</a:t>
            </a:r>
          </a:p>
          <a:p>
            <a:pPr lvl="3"/>
            <a:r>
              <a:rPr lang="zh-TW" altLang="en-GB" smtClean="0"/>
              <a:t>第四個大綱層次</a:t>
            </a:r>
          </a:p>
          <a:p>
            <a:pPr lvl="4"/>
            <a:r>
              <a:rPr lang="zh-TW" altLang="en-GB" smtClean="0"/>
              <a:t>第五個大綱層次</a:t>
            </a:r>
          </a:p>
          <a:p>
            <a:pPr lvl="4"/>
            <a:r>
              <a:rPr lang="zh-TW" altLang="en-GB" smtClean="0"/>
              <a:t>第六個大綱層次</a:t>
            </a:r>
          </a:p>
          <a:p>
            <a:pPr lvl="4"/>
            <a:r>
              <a:rPr lang="zh-TW" altLang="en-GB" smtClean="0"/>
              <a:t>第七個大綱層次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127" y="6356350"/>
            <a:ext cx="2130328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zh-TW" altLang="zh-TW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3699" y="6356351"/>
            <a:ext cx="2895136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zh-TW" altLang="en-US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2150" y="6356350"/>
            <a:ext cx="2130328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4736B8CE-1120-47D2-925F-F5B5EB44A394}" type="slidenum">
              <a:rPr lang="zh-TW" altLang="zh-TW"/>
              <a:pPr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495030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新細明體" pitchFamily="16" charset="-12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新細明體" pitchFamily="16" charset="-12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新細明體" pitchFamily="16" charset="-12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新細明體" pitchFamily="16" charset="-12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新細明體" pitchFamily="16" charset="-12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新細明體" pitchFamily="16" charset="-12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新細明體" pitchFamily="16" charset="-12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新細明體" pitchFamily="16" charset="-12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hyperlink" Target="http://www.thb.gov.tw/" TargetMode="External"/><Relationship Id="rId12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www.wra.gov.tw/" TargetMode="External"/><Relationship Id="rId11" Type="http://schemas.openxmlformats.org/officeDocument/2006/relationships/image" Target="../media/image6.jpeg"/><Relationship Id="rId5" Type="http://schemas.openxmlformats.org/officeDocument/2006/relationships/hyperlink" Target="http://246.swcb.gov.tw/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2.jpe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011" t="26743" r="57826" b="25319"/>
          <a:stretch>
            <a:fillRect/>
          </a:stretch>
        </p:blipFill>
        <p:spPr bwMode="auto">
          <a:xfrm>
            <a:off x="0" y="558803"/>
            <a:ext cx="8808480" cy="493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-10011" t="26743" r="57826" b="25319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71" y="890591"/>
            <a:ext cx="1129631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7172" name="Group 3"/>
          <p:cNvGrpSpPr>
            <a:grpSpLocks/>
          </p:cNvGrpSpPr>
          <p:nvPr/>
        </p:nvGrpSpPr>
        <p:grpSpPr bwMode="auto">
          <a:xfrm>
            <a:off x="1686389" y="5661025"/>
            <a:ext cx="7229049" cy="1035050"/>
            <a:chOff x="1151" y="3566"/>
            <a:chExt cx="4934" cy="652"/>
          </a:xfrm>
        </p:grpSpPr>
        <p:sp>
          <p:nvSpPr>
            <p:cNvPr id="7212" name="Rectangle 4"/>
            <p:cNvSpPr>
              <a:spLocks noChangeArrowheads="1"/>
            </p:cNvSpPr>
            <p:nvPr/>
          </p:nvSpPr>
          <p:spPr bwMode="auto">
            <a:xfrm>
              <a:off x="1151" y="3566"/>
              <a:ext cx="216" cy="652"/>
            </a:xfrm>
            <a:prstGeom prst="rect">
              <a:avLst/>
            </a:prstGeom>
            <a:solidFill>
              <a:srgbClr val="D9D9D9"/>
            </a:solidFill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pPr algn="ct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zh-TW" altLang="zh-TW" sz="1200" b="1" smtClean="0">
                  <a:solidFill>
                    <a:srgbClr val="000000"/>
                  </a:solidFill>
                  <a:latin typeface="微軟正黑體" pitchFamily="32" charset="-120"/>
                  <a:ea typeface="微軟正黑體" pitchFamily="32" charset="-120"/>
                </a:rPr>
                <a:t>圖例</a:t>
              </a:r>
            </a:p>
          </p:txBody>
        </p:sp>
        <p:sp>
          <p:nvSpPr>
            <p:cNvPr id="7213" name="Rectangle 5"/>
            <p:cNvSpPr>
              <a:spLocks noChangeArrowheads="1"/>
            </p:cNvSpPr>
            <p:nvPr/>
          </p:nvSpPr>
          <p:spPr bwMode="auto">
            <a:xfrm>
              <a:off x="2548" y="3566"/>
              <a:ext cx="1178" cy="137"/>
            </a:xfrm>
            <a:prstGeom prst="rect">
              <a:avLst/>
            </a:prstGeom>
            <a:solidFill>
              <a:srgbClr val="D9D9D9"/>
            </a:solidFill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pPr algn="ct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zh-TW" altLang="zh-TW" sz="1000" smtClean="0">
                  <a:solidFill>
                    <a:srgbClr val="000000"/>
                  </a:solidFill>
                  <a:latin typeface="微軟正黑體" pitchFamily="32" charset="-120"/>
                  <a:ea typeface="微軟正黑體" pitchFamily="32" charset="-120"/>
                </a:rPr>
                <a:t>標示</a:t>
              </a:r>
            </a:p>
          </p:txBody>
        </p:sp>
        <p:sp>
          <p:nvSpPr>
            <p:cNvPr id="7214" name="Rectangle 6"/>
            <p:cNvSpPr>
              <a:spLocks noChangeArrowheads="1"/>
            </p:cNvSpPr>
            <p:nvPr/>
          </p:nvSpPr>
          <p:spPr bwMode="auto">
            <a:xfrm>
              <a:off x="3728" y="3566"/>
              <a:ext cx="2357" cy="137"/>
            </a:xfrm>
            <a:prstGeom prst="rect">
              <a:avLst/>
            </a:prstGeom>
            <a:solidFill>
              <a:srgbClr val="D9D9D9"/>
            </a:solidFill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pPr algn="ct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zh-TW" altLang="zh-TW" sz="1000" smtClean="0">
                  <a:solidFill>
                    <a:srgbClr val="000000"/>
                  </a:solidFill>
                  <a:latin typeface="微軟正黑體" pitchFamily="32" charset="-120"/>
                  <a:ea typeface="微軟正黑體" pitchFamily="32" charset="-120"/>
                </a:rPr>
                <a:t>設施</a:t>
              </a:r>
            </a:p>
          </p:txBody>
        </p:sp>
        <p:sp>
          <p:nvSpPr>
            <p:cNvPr id="7215" name="Rectangle 7"/>
            <p:cNvSpPr>
              <a:spLocks noChangeArrowheads="1"/>
            </p:cNvSpPr>
            <p:nvPr/>
          </p:nvSpPr>
          <p:spPr bwMode="auto">
            <a:xfrm>
              <a:off x="1370" y="3705"/>
              <a:ext cx="1177" cy="513"/>
            </a:xfrm>
            <a:prstGeom prst="rect">
              <a:avLst/>
            </a:prstGeom>
            <a:noFill/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endParaRPr lang="zh-TW" altLang="en-US" smtClean="0">
                <a:solidFill>
                  <a:srgbClr val="FFFFFF"/>
                </a:solidFill>
                <a:latin typeface="微軟正黑體" pitchFamily="32" charset="-120"/>
                <a:ea typeface="微軟正黑體" pitchFamily="32" charset="-120"/>
              </a:endParaRPr>
            </a:p>
          </p:txBody>
        </p:sp>
        <p:sp>
          <p:nvSpPr>
            <p:cNvPr id="7216" name="Rectangle 8"/>
            <p:cNvSpPr>
              <a:spLocks noChangeArrowheads="1"/>
            </p:cNvSpPr>
            <p:nvPr/>
          </p:nvSpPr>
          <p:spPr bwMode="auto">
            <a:xfrm>
              <a:off x="4908" y="3705"/>
              <a:ext cx="1177" cy="513"/>
            </a:xfrm>
            <a:prstGeom prst="rect">
              <a:avLst/>
            </a:prstGeom>
            <a:noFill/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endParaRPr lang="zh-TW" altLang="en-US" smtClean="0">
                <a:solidFill>
                  <a:srgbClr val="FFFFFF"/>
                </a:solidFill>
                <a:latin typeface="微軟正黑體" pitchFamily="32" charset="-120"/>
                <a:ea typeface="微軟正黑體" pitchFamily="32" charset="-120"/>
              </a:endParaRPr>
            </a:p>
          </p:txBody>
        </p:sp>
        <p:sp>
          <p:nvSpPr>
            <p:cNvPr id="7217" name="Rectangle 9"/>
            <p:cNvSpPr>
              <a:spLocks noChangeArrowheads="1"/>
            </p:cNvSpPr>
            <p:nvPr/>
          </p:nvSpPr>
          <p:spPr bwMode="auto">
            <a:xfrm>
              <a:off x="3728" y="3705"/>
              <a:ext cx="1178" cy="513"/>
            </a:xfrm>
            <a:prstGeom prst="rect">
              <a:avLst/>
            </a:prstGeom>
            <a:noFill/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endParaRPr lang="zh-TW" altLang="en-US" smtClean="0">
                <a:solidFill>
                  <a:srgbClr val="FFFFFF"/>
                </a:solidFill>
                <a:latin typeface="微軟正黑體" pitchFamily="32" charset="-120"/>
                <a:ea typeface="微軟正黑體" pitchFamily="32" charset="-120"/>
              </a:endParaRPr>
            </a:p>
          </p:txBody>
        </p:sp>
        <p:sp>
          <p:nvSpPr>
            <p:cNvPr id="7218" name="Rectangle 10"/>
            <p:cNvSpPr>
              <a:spLocks noChangeArrowheads="1"/>
            </p:cNvSpPr>
            <p:nvPr/>
          </p:nvSpPr>
          <p:spPr bwMode="auto">
            <a:xfrm>
              <a:off x="1369" y="3566"/>
              <a:ext cx="1178" cy="137"/>
            </a:xfrm>
            <a:prstGeom prst="rect">
              <a:avLst/>
            </a:prstGeom>
            <a:solidFill>
              <a:srgbClr val="D9D9D9"/>
            </a:solidFill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pPr algn="ct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zh-TW" altLang="zh-TW" sz="1000" smtClean="0">
                  <a:solidFill>
                    <a:srgbClr val="000000"/>
                  </a:solidFill>
                  <a:latin typeface="微軟正黑體" pitchFamily="32" charset="-120"/>
                  <a:ea typeface="微軟正黑體" pitchFamily="32" charset="-120"/>
                </a:rPr>
                <a:t>行政區域界線</a:t>
              </a:r>
            </a:p>
          </p:txBody>
        </p:sp>
      </p:grpSp>
      <p:grpSp>
        <p:nvGrpSpPr>
          <p:cNvPr id="7173" name="Group 11"/>
          <p:cNvGrpSpPr>
            <a:grpSpLocks/>
          </p:cNvGrpSpPr>
          <p:nvPr/>
        </p:nvGrpSpPr>
        <p:grpSpPr bwMode="auto">
          <a:xfrm>
            <a:off x="159702" y="439741"/>
            <a:ext cx="1484196" cy="6226175"/>
            <a:chOff x="109" y="277"/>
            <a:chExt cx="1013" cy="3922"/>
          </a:xfrm>
        </p:grpSpPr>
        <p:sp>
          <p:nvSpPr>
            <p:cNvPr id="7205" name="Rectangle 12"/>
            <p:cNvSpPr>
              <a:spLocks noChangeArrowheads="1"/>
            </p:cNvSpPr>
            <p:nvPr/>
          </p:nvSpPr>
          <p:spPr bwMode="auto">
            <a:xfrm>
              <a:off x="109" y="277"/>
              <a:ext cx="1013" cy="147"/>
            </a:xfrm>
            <a:prstGeom prst="rect">
              <a:avLst/>
            </a:prstGeom>
            <a:solidFill>
              <a:srgbClr val="D9D9D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pPr algn="ct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zh-TW" altLang="zh-TW" sz="1200" b="1" smtClean="0">
                  <a:solidFill>
                    <a:srgbClr val="000000"/>
                  </a:solidFill>
                  <a:latin typeface="微軟正黑體" pitchFamily="32" charset="-120"/>
                  <a:ea typeface="微軟正黑體" pitchFamily="32" charset="-120"/>
                </a:rPr>
                <a:t>防災資訊</a:t>
              </a:r>
            </a:p>
          </p:txBody>
        </p:sp>
        <p:sp>
          <p:nvSpPr>
            <p:cNvPr id="7206" name="Rectangle 13"/>
            <p:cNvSpPr>
              <a:spLocks noChangeArrowheads="1"/>
            </p:cNvSpPr>
            <p:nvPr/>
          </p:nvSpPr>
          <p:spPr bwMode="auto">
            <a:xfrm>
              <a:off x="109" y="426"/>
              <a:ext cx="1013" cy="87"/>
            </a:xfrm>
            <a:prstGeom prst="rect">
              <a:avLst/>
            </a:prstGeom>
            <a:solidFill>
              <a:srgbClr val="D9D9D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pPr algn="ct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zh-TW" altLang="zh-TW" sz="1000" b="1" smtClean="0">
                  <a:solidFill>
                    <a:srgbClr val="000000"/>
                  </a:solidFill>
                  <a:latin typeface="微軟正黑體" pitchFamily="32" charset="-120"/>
                  <a:ea typeface="微軟正黑體" pitchFamily="32" charset="-120"/>
                </a:rPr>
                <a:t>行政區位圖</a:t>
              </a:r>
            </a:p>
          </p:txBody>
        </p:sp>
        <p:sp>
          <p:nvSpPr>
            <p:cNvPr id="7207" name="Rectangle 14"/>
            <p:cNvSpPr>
              <a:spLocks noChangeArrowheads="1"/>
            </p:cNvSpPr>
            <p:nvPr/>
          </p:nvSpPr>
          <p:spPr bwMode="auto">
            <a:xfrm>
              <a:off x="109" y="1083"/>
              <a:ext cx="1013" cy="87"/>
            </a:xfrm>
            <a:prstGeom prst="rect">
              <a:avLst/>
            </a:prstGeom>
            <a:solidFill>
              <a:srgbClr val="D9D9D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pPr algn="ct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zh-TW" altLang="zh-TW" sz="1000" b="1" smtClean="0">
                  <a:solidFill>
                    <a:srgbClr val="000000"/>
                  </a:solidFill>
                  <a:latin typeface="微軟正黑體" pitchFamily="32" charset="-120"/>
                  <a:ea typeface="微軟正黑體" pitchFamily="32" charset="-120"/>
                </a:rPr>
                <a:t>災害通報單位及人員</a:t>
              </a:r>
            </a:p>
          </p:txBody>
        </p:sp>
        <p:sp>
          <p:nvSpPr>
            <p:cNvPr id="7208" name="Rectangle 15"/>
            <p:cNvSpPr>
              <a:spLocks noChangeArrowheads="1"/>
            </p:cNvSpPr>
            <p:nvPr/>
          </p:nvSpPr>
          <p:spPr bwMode="auto">
            <a:xfrm>
              <a:off x="109" y="1904"/>
              <a:ext cx="1013" cy="88"/>
            </a:xfrm>
            <a:prstGeom prst="rect">
              <a:avLst/>
            </a:prstGeom>
            <a:solidFill>
              <a:srgbClr val="D9D9D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pPr algn="ct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zh-TW" altLang="zh-TW" sz="1000" b="1" smtClean="0">
                  <a:solidFill>
                    <a:srgbClr val="000000"/>
                  </a:solidFill>
                  <a:latin typeface="微軟正黑體" pitchFamily="32" charset="-120"/>
                  <a:ea typeface="微軟正黑體" pitchFamily="32" charset="-120"/>
                </a:rPr>
                <a:t>防災資訊網站</a:t>
              </a:r>
            </a:p>
          </p:txBody>
        </p:sp>
        <p:sp>
          <p:nvSpPr>
            <p:cNvPr id="7209" name="Rectangle 16"/>
            <p:cNvSpPr>
              <a:spLocks noChangeArrowheads="1"/>
            </p:cNvSpPr>
            <p:nvPr/>
          </p:nvSpPr>
          <p:spPr bwMode="auto">
            <a:xfrm>
              <a:off x="109" y="2623"/>
              <a:ext cx="1013" cy="88"/>
            </a:xfrm>
            <a:prstGeom prst="rect">
              <a:avLst/>
            </a:prstGeom>
            <a:solidFill>
              <a:srgbClr val="D9D9D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pPr algn="ct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zh-TW" altLang="zh-TW" sz="1000" b="1" smtClean="0">
                  <a:solidFill>
                    <a:srgbClr val="000000"/>
                  </a:solidFill>
                  <a:latin typeface="微軟正黑體" pitchFamily="32" charset="-120"/>
                  <a:ea typeface="微軟正黑體" pitchFamily="32" charset="-120"/>
                </a:rPr>
                <a:t>避難原則</a:t>
              </a:r>
            </a:p>
          </p:txBody>
        </p:sp>
        <p:sp>
          <p:nvSpPr>
            <p:cNvPr id="7210" name="Rectangle 17"/>
            <p:cNvSpPr>
              <a:spLocks noChangeArrowheads="1"/>
            </p:cNvSpPr>
            <p:nvPr/>
          </p:nvSpPr>
          <p:spPr bwMode="auto">
            <a:xfrm>
              <a:off x="109" y="3032"/>
              <a:ext cx="1013" cy="87"/>
            </a:xfrm>
            <a:prstGeom prst="rect">
              <a:avLst/>
            </a:prstGeom>
            <a:solidFill>
              <a:srgbClr val="D9D9D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pPr algn="ct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zh-TW" altLang="zh-TW" sz="1000" b="1" smtClean="0">
                  <a:solidFill>
                    <a:srgbClr val="000000"/>
                  </a:solidFill>
                  <a:latin typeface="微軟正黑體" pitchFamily="32" charset="-120"/>
                  <a:ea typeface="微軟正黑體" pitchFamily="32" charset="-120"/>
                </a:rPr>
                <a:t>避難收容處所</a:t>
              </a:r>
            </a:p>
          </p:txBody>
        </p:sp>
        <p:sp>
          <p:nvSpPr>
            <p:cNvPr id="7211" name="Rectangle 18"/>
            <p:cNvSpPr>
              <a:spLocks noChangeArrowheads="1"/>
            </p:cNvSpPr>
            <p:nvPr/>
          </p:nvSpPr>
          <p:spPr bwMode="auto">
            <a:xfrm>
              <a:off x="109" y="4088"/>
              <a:ext cx="1013" cy="111"/>
            </a:xfrm>
            <a:prstGeom prst="rect">
              <a:avLst/>
            </a:prstGeom>
            <a:solidFill>
              <a:srgbClr val="D9D9D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pPr algn="ct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zh-TW" altLang="zh-TW" sz="800" smtClean="0">
                  <a:solidFill>
                    <a:srgbClr val="000000"/>
                  </a:solidFill>
                  <a:latin typeface="微軟正黑體" pitchFamily="32" charset="-120"/>
                  <a:ea typeface="微軟正黑體" pitchFamily="32" charset="-120"/>
                </a:rPr>
                <a:t>褒忠</a:t>
              </a:r>
              <a:r>
                <a:rPr lang="zh-TW" altLang="zh-TW" sz="800" b="1" smtClean="0">
                  <a:solidFill>
                    <a:srgbClr val="000000"/>
                  </a:solidFill>
                  <a:latin typeface="微軟正黑體" pitchFamily="32" charset="-120"/>
                  <a:ea typeface="微軟正黑體" pitchFamily="32" charset="-120"/>
                </a:rPr>
                <a:t>鄉公所</a:t>
              </a:r>
              <a:r>
                <a:rPr lang="en-US" altLang="zh-TW" sz="800" b="1" smtClean="0">
                  <a:solidFill>
                    <a:srgbClr val="000000"/>
                  </a:solidFill>
                  <a:latin typeface="微軟正黑體" pitchFamily="32" charset="-120"/>
                  <a:ea typeface="微軟正黑體" pitchFamily="32" charset="-120"/>
                </a:rPr>
                <a:t>109</a:t>
              </a:r>
              <a:r>
                <a:rPr lang="zh-TW" altLang="zh-TW" sz="800" b="1" smtClean="0">
                  <a:solidFill>
                    <a:srgbClr val="000000"/>
                  </a:solidFill>
                  <a:latin typeface="微軟正黑體" pitchFamily="32" charset="-120"/>
                  <a:ea typeface="微軟正黑體" pitchFamily="32" charset="-120"/>
                </a:rPr>
                <a:t>年</a:t>
              </a:r>
              <a:r>
                <a:rPr lang="en-US" altLang="zh-TW" sz="800" b="1" smtClean="0">
                  <a:solidFill>
                    <a:srgbClr val="000000"/>
                  </a:solidFill>
                  <a:latin typeface="微軟正黑體" pitchFamily="32" charset="-120"/>
                  <a:ea typeface="微軟正黑體" pitchFamily="32" charset="-120"/>
                </a:rPr>
                <a:t>5</a:t>
              </a:r>
              <a:r>
                <a:rPr lang="zh-TW" altLang="zh-TW" sz="800" b="1" smtClean="0">
                  <a:solidFill>
                    <a:srgbClr val="000000"/>
                  </a:solidFill>
                  <a:latin typeface="微軟正黑體" pitchFamily="32" charset="-120"/>
                  <a:ea typeface="微軟正黑體" pitchFamily="32" charset="-120"/>
                </a:rPr>
                <a:t>月製作</a:t>
              </a:r>
            </a:p>
          </p:txBody>
        </p:sp>
      </p:grpSp>
      <p:grpSp>
        <p:nvGrpSpPr>
          <p:cNvPr id="7174" name="Group 19"/>
          <p:cNvGrpSpPr>
            <a:grpSpLocks/>
          </p:cNvGrpSpPr>
          <p:nvPr/>
        </p:nvGrpSpPr>
        <p:grpSpPr bwMode="auto">
          <a:xfrm>
            <a:off x="52747" y="-26988"/>
            <a:ext cx="8935949" cy="6837363"/>
            <a:chOff x="36" y="-17"/>
            <a:chExt cx="6099" cy="4307"/>
          </a:xfrm>
        </p:grpSpPr>
        <p:sp>
          <p:nvSpPr>
            <p:cNvPr id="7200" name="Rectangle 20"/>
            <p:cNvSpPr>
              <a:spLocks noChangeArrowheads="1"/>
            </p:cNvSpPr>
            <p:nvPr/>
          </p:nvSpPr>
          <p:spPr bwMode="auto">
            <a:xfrm>
              <a:off x="36" y="-17"/>
              <a:ext cx="6099" cy="4307"/>
            </a:xfrm>
            <a:prstGeom prst="rect">
              <a:avLst/>
            </a:prstGeom>
            <a:noFill/>
            <a:ln w="2844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endParaRPr lang="zh-TW" altLang="en-US" smtClean="0">
                <a:solidFill>
                  <a:srgbClr val="FFFFFF"/>
                </a:solidFill>
                <a:latin typeface="微軟正黑體" pitchFamily="32" charset="-120"/>
                <a:ea typeface="微軟正黑體" pitchFamily="32" charset="-120"/>
              </a:endParaRPr>
            </a:p>
          </p:txBody>
        </p:sp>
        <p:sp>
          <p:nvSpPr>
            <p:cNvPr id="7201" name="Rectangle 21"/>
            <p:cNvSpPr>
              <a:spLocks noChangeArrowheads="1"/>
            </p:cNvSpPr>
            <p:nvPr/>
          </p:nvSpPr>
          <p:spPr bwMode="auto">
            <a:xfrm>
              <a:off x="115" y="63"/>
              <a:ext cx="5947" cy="215"/>
            </a:xfrm>
            <a:prstGeom prst="rect">
              <a:avLst/>
            </a:prstGeom>
            <a:solidFill>
              <a:srgbClr val="254061"/>
            </a:solidFill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pPr algn="ct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</a:tabLst>
              </a:pPr>
              <a:r>
                <a:rPr lang="zh-TW" altLang="zh-TW" smtClean="0">
                  <a:solidFill>
                    <a:srgbClr val="FFFFFF"/>
                  </a:solidFill>
                  <a:latin typeface="微軟正黑體" pitchFamily="32" charset="-120"/>
                  <a:ea typeface="微軟正黑體" pitchFamily="32" charset="-120"/>
                </a:rPr>
                <a:t>雲林縣褒忠鄉有才村地震防災地圖</a:t>
              </a:r>
            </a:p>
          </p:txBody>
        </p:sp>
        <p:sp>
          <p:nvSpPr>
            <p:cNvPr id="7202" name="Rectangle 22"/>
            <p:cNvSpPr>
              <a:spLocks noChangeArrowheads="1"/>
            </p:cNvSpPr>
            <p:nvPr/>
          </p:nvSpPr>
          <p:spPr bwMode="auto">
            <a:xfrm>
              <a:off x="115" y="280"/>
              <a:ext cx="1014" cy="3916"/>
            </a:xfrm>
            <a:prstGeom prst="rect">
              <a:avLst/>
            </a:prstGeom>
            <a:noFill/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pPr algn="ct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31450" algn="l"/>
                  <a:tab pos="10780713" algn="l"/>
                </a:tabLst>
              </a:pPr>
              <a:r>
                <a:rPr lang="en-US" altLang="zh-TW" smtClean="0">
                  <a:solidFill>
                    <a:srgbClr val="FFFFFF"/>
                  </a:solidFill>
                  <a:latin typeface="微軟正黑體" pitchFamily="32" charset="-120"/>
                  <a:ea typeface="微軟正黑體" pitchFamily="32" charset="-120"/>
                </a:rPr>
                <a:t>	</a:t>
              </a:r>
            </a:p>
          </p:txBody>
        </p:sp>
        <p:sp>
          <p:nvSpPr>
            <p:cNvPr id="7203" name="Rectangle 23"/>
            <p:cNvSpPr>
              <a:spLocks noChangeArrowheads="1"/>
            </p:cNvSpPr>
            <p:nvPr/>
          </p:nvSpPr>
          <p:spPr bwMode="auto">
            <a:xfrm>
              <a:off x="1151" y="3566"/>
              <a:ext cx="4934" cy="651"/>
            </a:xfrm>
            <a:prstGeom prst="rect">
              <a:avLst/>
            </a:prstGeom>
            <a:noFill/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endParaRPr lang="zh-TW" altLang="en-US" smtClean="0">
                <a:solidFill>
                  <a:srgbClr val="FFFFFF"/>
                </a:solidFill>
                <a:latin typeface="微軟正黑體" pitchFamily="32" charset="-120"/>
                <a:ea typeface="微軟正黑體" pitchFamily="32" charset="-120"/>
              </a:endParaRPr>
            </a:p>
          </p:txBody>
        </p:sp>
        <p:sp>
          <p:nvSpPr>
            <p:cNvPr id="7204" name="Rectangle 24"/>
            <p:cNvSpPr>
              <a:spLocks noChangeArrowheads="1"/>
            </p:cNvSpPr>
            <p:nvPr/>
          </p:nvSpPr>
          <p:spPr bwMode="auto">
            <a:xfrm>
              <a:off x="1204" y="339"/>
              <a:ext cx="4858" cy="3117"/>
            </a:xfrm>
            <a:prstGeom prst="rect">
              <a:avLst/>
            </a:prstGeom>
            <a:noFill/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endParaRPr lang="zh-TW" altLang="en-US" smtClean="0">
                <a:solidFill>
                  <a:srgbClr val="FFFFFF"/>
                </a:solidFill>
                <a:latin typeface="微軟正黑體" pitchFamily="32" charset="-120"/>
                <a:ea typeface="微軟正黑體" pitchFamily="32" charset="-120"/>
              </a:endParaRPr>
            </a:p>
          </p:txBody>
        </p:sp>
      </p:grpSp>
      <p:sp>
        <p:nvSpPr>
          <p:cNvPr id="7175" name="Text Box 25"/>
          <p:cNvSpPr txBox="1">
            <a:spLocks noChangeArrowheads="1"/>
          </p:cNvSpPr>
          <p:nvPr/>
        </p:nvSpPr>
        <p:spPr bwMode="auto">
          <a:xfrm>
            <a:off x="209518" y="1881191"/>
            <a:ext cx="1479801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ts val="300"/>
              </a:spcAft>
              <a:buSzPct val="100000"/>
            </a:pPr>
            <a: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褒忠鄉災害應變中心</a:t>
            </a:r>
            <a:r>
              <a:rPr lang="en-US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/>
            </a:r>
            <a:br>
              <a:rPr lang="en-US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</a:br>
            <a: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電話</a:t>
            </a:r>
            <a:r>
              <a:rPr lang="en-US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:05-6972-005</a:t>
            </a:r>
          </a:p>
          <a:p>
            <a:pPr defTabSz="449263" eaLnBrk="1" fontAlgn="base" hangingPunct="1">
              <a:spcBef>
                <a:spcPct val="0"/>
              </a:spcBef>
              <a:spcAft>
                <a:spcPts val="300"/>
              </a:spcAft>
              <a:buSzPct val="100000"/>
            </a:pPr>
            <a: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村長</a:t>
            </a:r>
            <a:r>
              <a:rPr lang="en-US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-</a:t>
            </a:r>
            <a: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曾樹頭</a:t>
            </a:r>
            <a:b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</a:br>
            <a: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電話</a:t>
            </a:r>
            <a:r>
              <a:rPr lang="en-US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:05-6977-798</a:t>
            </a:r>
          </a:p>
          <a:p>
            <a:pPr defTabSz="449263" eaLnBrk="1" fontAlgn="base" hangingPunct="1">
              <a:spcBef>
                <a:spcPct val="0"/>
              </a:spcBef>
              <a:spcAft>
                <a:spcPts val="300"/>
              </a:spcAft>
              <a:buSzPct val="100000"/>
            </a:pPr>
            <a: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龍岩派出所</a:t>
            </a:r>
            <a:b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</a:br>
            <a: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電話</a:t>
            </a:r>
            <a:r>
              <a:rPr lang="en-US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:05-6972-544</a:t>
            </a:r>
          </a:p>
          <a:p>
            <a:pPr defTabSz="449263" eaLnBrk="1" fontAlgn="base" hangingPunct="1">
              <a:spcBef>
                <a:spcPct val="0"/>
              </a:spcBef>
              <a:spcAft>
                <a:spcPts val="300"/>
              </a:spcAft>
              <a:buSzPct val="100000"/>
            </a:pPr>
            <a: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褒忠消防分隊</a:t>
            </a:r>
            <a:r>
              <a:rPr lang="en-US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/>
            </a:r>
            <a:br>
              <a:rPr lang="en-US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</a:br>
            <a: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電話</a:t>
            </a:r>
            <a:r>
              <a:rPr lang="en-US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:05-6972-146</a:t>
            </a:r>
          </a:p>
        </p:txBody>
      </p:sp>
      <p:sp>
        <p:nvSpPr>
          <p:cNvPr id="7176" name="Text Box 26"/>
          <p:cNvSpPr txBox="1">
            <a:spLocks noChangeArrowheads="1"/>
          </p:cNvSpPr>
          <p:nvPr/>
        </p:nvSpPr>
        <p:spPr bwMode="auto">
          <a:xfrm>
            <a:off x="202192" y="3216275"/>
            <a:ext cx="1501779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ts val="600"/>
              </a:spcAft>
              <a:buSzPct val="100000"/>
            </a:pPr>
            <a: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行政院農委會水土保持局</a:t>
            </a:r>
            <a:r>
              <a:rPr lang="en-US" altLang="zh-TW" sz="800" smtClean="0">
                <a:solidFill>
                  <a:srgbClr val="CCCCFF"/>
                </a:solidFill>
                <a:latin typeface="微軟正黑體" pitchFamily="32" charset="-120"/>
                <a:ea typeface="微軟正黑體" pitchFamily="32" charset="-120"/>
                <a:hlinkClick r:id="rId5"/>
              </a:rPr>
              <a:t>http://246.swcb.gov.tw/</a:t>
            </a:r>
          </a:p>
          <a:p>
            <a:pPr defTabSz="449263" eaLnBrk="1" fontAlgn="base" hangingPunct="1">
              <a:spcBef>
                <a:spcPct val="0"/>
              </a:spcBef>
              <a:spcAft>
                <a:spcPts val="600"/>
              </a:spcAft>
              <a:buSzPct val="100000"/>
            </a:pPr>
            <a: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經濟部水利署</a:t>
            </a:r>
            <a:r>
              <a:rPr lang="en-US" altLang="zh-TW" sz="800" smtClean="0">
                <a:solidFill>
                  <a:srgbClr val="CCCCFF"/>
                </a:solidFill>
                <a:latin typeface="微軟正黑體" pitchFamily="32" charset="-120"/>
                <a:ea typeface="微軟正黑體" pitchFamily="32" charset="-120"/>
                <a:hlinkClick r:id="rId6"/>
              </a:rPr>
              <a:t>http://www.wra.gov.tw/</a:t>
            </a:r>
          </a:p>
          <a:p>
            <a:pPr defTabSz="449263" eaLnBrk="1" fontAlgn="base" hangingPunct="1">
              <a:spcBef>
                <a:spcPct val="0"/>
              </a:spcBef>
              <a:spcAft>
                <a:spcPts val="600"/>
              </a:spcAft>
              <a:buSzPct val="100000"/>
            </a:pPr>
            <a: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交通部公路總局</a:t>
            </a:r>
            <a:r>
              <a:rPr lang="en-US" altLang="zh-TW" sz="800" smtClean="0">
                <a:solidFill>
                  <a:srgbClr val="CCCCFF"/>
                </a:solidFill>
                <a:latin typeface="微軟正黑體" pitchFamily="32" charset="-120"/>
                <a:ea typeface="微軟正黑體" pitchFamily="32" charset="-120"/>
                <a:hlinkClick r:id="rId7"/>
              </a:rPr>
              <a:t>http://www.thb.gov.tw/</a:t>
            </a:r>
          </a:p>
        </p:txBody>
      </p:sp>
      <p:sp>
        <p:nvSpPr>
          <p:cNvPr id="7177" name="Text Box 28"/>
          <p:cNvSpPr txBox="1">
            <a:spLocks noChangeArrowheads="1"/>
          </p:cNvSpPr>
          <p:nvPr/>
        </p:nvSpPr>
        <p:spPr bwMode="auto">
          <a:xfrm>
            <a:off x="386801" y="1557338"/>
            <a:ext cx="111791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9pPr>
          </a:lstStyle>
          <a:p>
            <a:pPr algn="ctr"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總人口數：</a:t>
            </a:r>
            <a:r>
              <a:rPr lang="en-US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921</a:t>
            </a:r>
            <a: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人</a:t>
            </a:r>
          </a:p>
        </p:txBody>
      </p:sp>
      <p:sp>
        <p:nvSpPr>
          <p:cNvPr id="7178" name="Text Box 29"/>
          <p:cNvSpPr txBox="1">
            <a:spLocks noChangeArrowheads="1"/>
          </p:cNvSpPr>
          <p:nvPr/>
        </p:nvSpPr>
        <p:spPr bwMode="auto">
          <a:xfrm>
            <a:off x="118679" y="5010153"/>
            <a:ext cx="1479801" cy="825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新細明體" pitchFamily="16" charset="-120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ts val="300"/>
              </a:spcAft>
              <a:buSzPct val="100000"/>
            </a:pPr>
            <a: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龍巖國小</a:t>
            </a:r>
          </a:p>
          <a:p>
            <a:pPr defTabSz="449263" eaLnBrk="1" fontAlgn="base" hangingPunct="1">
              <a:spcBef>
                <a:spcPct val="0"/>
              </a:spcBef>
              <a:spcAft>
                <a:spcPts val="300"/>
              </a:spcAft>
              <a:buSzPct val="100000"/>
            </a:pPr>
            <a: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容納：</a:t>
            </a:r>
            <a:r>
              <a:rPr lang="en-US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48</a:t>
            </a:r>
            <a: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人</a:t>
            </a:r>
          </a:p>
          <a:p>
            <a:pPr defTabSz="449263" eaLnBrk="1" fontAlgn="base" hangingPunct="1">
              <a:spcBef>
                <a:spcPct val="0"/>
              </a:spcBef>
              <a:spcAft>
                <a:spcPts val="300"/>
              </a:spcAft>
              <a:buSzPct val="100000"/>
            </a:pPr>
            <a: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電話：</a:t>
            </a:r>
            <a:r>
              <a:rPr lang="en-US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05-6972-454</a:t>
            </a:r>
          </a:p>
          <a:p>
            <a:pPr defTabSz="449263" eaLnBrk="1" fontAlgn="base" hangingPunct="1">
              <a:spcBef>
                <a:spcPct val="0"/>
              </a:spcBef>
              <a:spcAft>
                <a:spcPts val="300"/>
              </a:spcAft>
              <a:buSzPct val="100000"/>
            </a:pPr>
            <a: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地址：田洋村民生路</a:t>
            </a:r>
            <a:r>
              <a:rPr lang="en-US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28</a:t>
            </a:r>
            <a: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巷</a:t>
            </a:r>
            <a:r>
              <a:rPr lang="en-US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15</a:t>
            </a:r>
            <a: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號</a:t>
            </a:r>
          </a:p>
        </p:txBody>
      </p:sp>
      <p:pic>
        <p:nvPicPr>
          <p:cNvPr id="7179" name="Picture 3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96" t="9903" r="15353" b="21320"/>
          <a:stretch>
            <a:fillRect/>
          </a:stretch>
        </p:blipFill>
        <p:spPr bwMode="auto">
          <a:xfrm>
            <a:off x="1481269" y="4970466"/>
            <a:ext cx="165561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8896" t="9903" r="15353" b="21320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7180" name="Group 31"/>
          <p:cNvGrpSpPr>
            <a:grpSpLocks/>
          </p:cNvGrpSpPr>
          <p:nvPr/>
        </p:nvGrpSpPr>
        <p:grpSpPr bwMode="auto">
          <a:xfrm>
            <a:off x="3906089" y="5889625"/>
            <a:ext cx="1572106" cy="427038"/>
            <a:chOff x="2666" y="3710"/>
            <a:chExt cx="1073" cy="269"/>
          </a:xfrm>
        </p:grpSpPr>
        <p:grpSp>
          <p:nvGrpSpPr>
            <p:cNvPr id="7194" name="Group 32"/>
            <p:cNvGrpSpPr>
              <a:grpSpLocks/>
            </p:cNvGrpSpPr>
            <p:nvPr/>
          </p:nvGrpSpPr>
          <p:grpSpPr bwMode="auto">
            <a:xfrm>
              <a:off x="2666" y="3710"/>
              <a:ext cx="1073" cy="135"/>
              <a:chOff x="2666" y="3710"/>
              <a:chExt cx="1073" cy="135"/>
            </a:xfrm>
          </p:grpSpPr>
          <p:sp>
            <p:nvSpPr>
              <p:cNvPr id="7198" name="Rectangle 33"/>
              <p:cNvSpPr>
                <a:spLocks noChangeArrowheads="1"/>
              </p:cNvSpPr>
              <p:nvPr/>
            </p:nvSpPr>
            <p:spPr bwMode="auto">
              <a:xfrm>
                <a:off x="2666" y="3710"/>
                <a:ext cx="1073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/>
              <a:lstStyle/>
              <a:p>
                <a:pPr algn="ctr" defTabSz="449263" fontAlgn="base">
                  <a:spcBef>
                    <a:spcPct val="0"/>
                  </a:spcBef>
                  <a:spcAft>
                    <a:spcPct val="0"/>
                  </a:spcAft>
                  <a:buSzPct val="10000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zh-TW" altLang="zh-TW" sz="800" smtClean="0">
                    <a:solidFill>
                      <a:srgbClr val="000000"/>
                    </a:solidFill>
                    <a:latin typeface="微軟正黑體" pitchFamily="32" charset="-120"/>
                    <a:ea typeface="微軟正黑體" pitchFamily="32" charset="-120"/>
                  </a:rPr>
                  <a:t>疏散方向</a:t>
                </a:r>
              </a:p>
            </p:txBody>
          </p:sp>
          <p:sp>
            <p:nvSpPr>
              <p:cNvPr id="7199" name="AutoShape 34"/>
              <p:cNvSpPr>
                <a:spLocks noChangeArrowheads="1"/>
              </p:cNvSpPr>
              <p:nvPr/>
            </p:nvSpPr>
            <p:spPr bwMode="auto">
              <a:xfrm>
                <a:off x="2691" y="3727"/>
                <a:ext cx="173" cy="89"/>
              </a:xfrm>
              <a:prstGeom prst="rightArrow">
                <a:avLst>
                  <a:gd name="adj1" fmla="val 32704"/>
                  <a:gd name="adj2" fmla="val 54814"/>
                </a:avLst>
              </a:prstGeom>
              <a:blipFill dpi="0" rotWithShape="0">
                <a:blip r:embed="rId9"/>
                <a:srcRect/>
                <a:stretch>
                  <a:fillRect/>
                </a:stretch>
              </a:blipFill>
              <a:ln w="9360" cap="sq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</a:pPr>
                <a:endParaRPr lang="zh-TW" altLang="en-US" smtClean="0">
                  <a:solidFill>
                    <a:srgbClr val="FFFFFF"/>
                  </a:solidFill>
                  <a:latin typeface="微軟正黑體" pitchFamily="32" charset="-120"/>
                  <a:ea typeface="微軟正黑體" pitchFamily="32" charset="-120"/>
                </a:endParaRPr>
              </a:p>
            </p:txBody>
          </p:sp>
        </p:grpSp>
        <p:grpSp>
          <p:nvGrpSpPr>
            <p:cNvPr id="7195" name="Group 35"/>
            <p:cNvGrpSpPr>
              <a:grpSpLocks/>
            </p:cNvGrpSpPr>
            <p:nvPr/>
          </p:nvGrpSpPr>
          <p:grpSpPr bwMode="auto">
            <a:xfrm>
              <a:off x="2666" y="3844"/>
              <a:ext cx="1073" cy="135"/>
              <a:chOff x="2666" y="3844"/>
              <a:chExt cx="1073" cy="135"/>
            </a:xfrm>
          </p:grpSpPr>
          <p:sp>
            <p:nvSpPr>
              <p:cNvPr id="7196" name="Rectangle 36"/>
              <p:cNvSpPr>
                <a:spLocks noChangeArrowheads="1"/>
              </p:cNvSpPr>
              <p:nvPr/>
            </p:nvSpPr>
            <p:spPr bwMode="auto">
              <a:xfrm>
                <a:off x="2666" y="3844"/>
                <a:ext cx="1073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/>
              <a:lstStyle/>
              <a:p>
                <a:pPr algn="ctr" defTabSz="449263" fontAlgn="base">
                  <a:spcBef>
                    <a:spcPct val="0"/>
                  </a:spcBef>
                  <a:spcAft>
                    <a:spcPct val="0"/>
                  </a:spcAft>
                  <a:buSzPct val="10000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zh-TW" altLang="zh-TW" sz="800" smtClean="0">
                    <a:solidFill>
                      <a:srgbClr val="000000"/>
                    </a:solidFill>
                    <a:latin typeface="微軟正黑體" pitchFamily="32" charset="-120"/>
                    <a:ea typeface="微軟正黑體" pitchFamily="32" charset="-120"/>
                  </a:rPr>
                  <a:t>適用地震災害</a:t>
                </a:r>
              </a:p>
            </p:txBody>
          </p:sp>
          <p:pic>
            <p:nvPicPr>
              <p:cNvPr id="7197" name="Picture 37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832" t="9879" r="15332" b="21317"/>
              <a:stretch>
                <a:fillRect/>
              </a:stretch>
            </p:blipFill>
            <p:spPr bwMode="auto">
              <a:xfrm>
                <a:off x="2733" y="3860"/>
                <a:ext cx="89" cy="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 l="18832" t="9879" r="15332" b="21317"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7181" name="Group 38"/>
          <p:cNvGrpSpPr>
            <a:grpSpLocks/>
          </p:cNvGrpSpPr>
          <p:nvPr/>
        </p:nvGrpSpPr>
        <p:grpSpPr bwMode="auto">
          <a:xfrm>
            <a:off x="5595407" y="5876925"/>
            <a:ext cx="1698108" cy="222250"/>
            <a:chOff x="3819" y="3702"/>
            <a:chExt cx="1159" cy="140"/>
          </a:xfrm>
        </p:grpSpPr>
        <p:pic>
          <p:nvPicPr>
            <p:cNvPr id="7192" name="Picture 39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8" y="3731"/>
              <a:ext cx="89" cy="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7193" name="Rectangle 40"/>
            <p:cNvSpPr>
              <a:spLocks noChangeArrowheads="1"/>
            </p:cNvSpPr>
            <p:nvPr/>
          </p:nvSpPr>
          <p:spPr bwMode="auto">
            <a:xfrm>
              <a:off x="3819" y="3702"/>
              <a:ext cx="1159" cy="1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pPr algn="ct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zh-TW" altLang="zh-TW" sz="800" smtClean="0">
                  <a:solidFill>
                    <a:srgbClr val="000000"/>
                  </a:solidFill>
                  <a:latin typeface="微軟正黑體" pitchFamily="32" charset="-120"/>
                  <a:ea typeface="微軟正黑體" pitchFamily="32" charset="-120"/>
                </a:rPr>
                <a:t>室內避難處所</a:t>
              </a:r>
            </a:p>
          </p:txBody>
        </p:sp>
      </p:grpSp>
      <p:sp>
        <p:nvSpPr>
          <p:cNvPr id="7182" name="Rectangle 41"/>
          <p:cNvSpPr>
            <a:spLocks noChangeArrowheads="1"/>
          </p:cNvSpPr>
          <p:nvPr/>
        </p:nvSpPr>
        <p:spPr bwMode="auto">
          <a:xfrm>
            <a:off x="2332520" y="5889625"/>
            <a:ext cx="1573571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TW" altLang="zh-TW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村（里）界</a:t>
            </a:r>
          </a:p>
        </p:txBody>
      </p:sp>
      <p:sp>
        <p:nvSpPr>
          <p:cNvPr id="7183" name="Line 42"/>
          <p:cNvSpPr>
            <a:spLocks noChangeShapeType="1"/>
          </p:cNvSpPr>
          <p:nvPr/>
        </p:nvSpPr>
        <p:spPr bwMode="auto">
          <a:xfrm>
            <a:off x="2178678" y="5989641"/>
            <a:ext cx="465918" cy="1587"/>
          </a:xfrm>
          <a:prstGeom prst="line">
            <a:avLst/>
          </a:prstGeom>
          <a:noFill/>
          <a:ln w="57240" cap="sq">
            <a:solidFill>
              <a:srgbClr val="0C817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zh-TW" altLang="en-US" smtClean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7184" name="Picture 4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185" y="3621091"/>
            <a:ext cx="353102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85" name="AutoShape 44"/>
          <p:cNvSpPr>
            <a:spLocks noChangeArrowheads="1"/>
          </p:cNvSpPr>
          <p:nvPr/>
        </p:nvSpPr>
        <p:spPr bwMode="auto">
          <a:xfrm>
            <a:off x="3308308" y="4125916"/>
            <a:ext cx="256402" cy="142875"/>
          </a:xfrm>
          <a:prstGeom prst="rightArrow">
            <a:avLst>
              <a:gd name="adj1" fmla="val 32704"/>
              <a:gd name="adj2" fmla="val 54742"/>
            </a:avLst>
          </a:prstGeom>
          <a:blipFill dpi="0" rotWithShape="0">
            <a:blip r:embed="rId9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zh-TW" altLang="en-US" smtClean="0">
              <a:solidFill>
                <a:srgbClr val="FFFFFF"/>
              </a:solidFill>
              <a:latin typeface="微軟正黑體" pitchFamily="32" charset="-120"/>
              <a:ea typeface="微軟正黑體" pitchFamily="32" charset="-120"/>
            </a:endParaRPr>
          </a:p>
        </p:txBody>
      </p:sp>
      <p:sp>
        <p:nvSpPr>
          <p:cNvPr id="7186" name="AutoShape 45"/>
          <p:cNvSpPr>
            <a:spLocks noChangeArrowheads="1"/>
          </p:cNvSpPr>
          <p:nvPr/>
        </p:nvSpPr>
        <p:spPr bwMode="auto">
          <a:xfrm>
            <a:off x="4792505" y="4117978"/>
            <a:ext cx="256401" cy="144463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9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zh-TW" altLang="en-US" smtClean="0">
              <a:solidFill>
                <a:srgbClr val="FFFFFF"/>
              </a:solidFill>
              <a:latin typeface="微軟正黑體" pitchFamily="32" charset="-120"/>
              <a:ea typeface="微軟正黑體" pitchFamily="32" charset="-120"/>
            </a:endParaRPr>
          </a:p>
        </p:txBody>
      </p:sp>
      <p:sp>
        <p:nvSpPr>
          <p:cNvPr id="7187" name="AutoShape 46"/>
          <p:cNvSpPr>
            <a:spLocks noChangeArrowheads="1"/>
          </p:cNvSpPr>
          <p:nvPr/>
        </p:nvSpPr>
        <p:spPr bwMode="auto">
          <a:xfrm rot="-5820000">
            <a:off x="5367860" y="4044168"/>
            <a:ext cx="277813" cy="133328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9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zh-TW" altLang="en-US" smtClean="0">
              <a:solidFill>
                <a:srgbClr val="FFFFFF"/>
              </a:solidFill>
              <a:latin typeface="微軟正黑體" pitchFamily="32" charset="-120"/>
              <a:ea typeface="微軟正黑體" pitchFamily="32" charset="-120"/>
            </a:endParaRPr>
          </a:p>
        </p:txBody>
      </p:sp>
      <p:sp>
        <p:nvSpPr>
          <p:cNvPr id="7188" name="AutoShape 47"/>
          <p:cNvSpPr>
            <a:spLocks noChangeArrowheads="1"/>
          </p:cNvSpPr>
          <p:nvPr/>
        </p:nvSpPr>
        <p:spPr bwMode="auto">
          <a:xfrm rot="5220000">
            <a:off x="5631587" y="1221593"/>
            <a:ext cx="277813" cy="133328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9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zh-TW" altLang="en-US" smtClean="0">
              <a:solidFill>
                <a:srgbClr val="FFFFFF"/>
              </a:solidFill>
              <a:latin typeface="微軟正黑體" pitchFamily="32" charset="-120"/>
              <a:ea typeface="微軟正黑體" pitchFamily="32" charset="-120"/>
            </a:endParaRPr>
          </a:p>
        </p:txBody>
      </p:sp>
      <p:sp>
        <p:nvSpPr>
          <p:cNvPr id="7189" name="AutoShape 48"/>
          <p:cNvSpPr>
            <a:spLocks noChangeArrowheads="1"/>
          </p:cNvSpPr>
          <p:nvPr/>
        </p:nvSpPr>
        <p:spPr bwMode="auto">
          <a:xfrm rot="5220000">
            <a:off x="5631587" y="2640818"/>
            <a:ext cx="277813" cy="133328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9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zh-TW" altLang="en-US" smtClean="0">
              <a:solidFill>
                <a:srgbClr val="FFFFFF"/>
              </a:solidFill>
              <a:latin typeface="微軟正黑體" pitchFamily="32" charset="-120"/>
              <a:ea typeface="微軟正黑體" pitchFamily="32" charset="-120"/>
            </a:endParaRPr>
          </a:p>
        </p:txBody>
      </p:sp>
      <p:sp>
        <p:nvSpPr>
          <p:cNvPr id="7190" name="AutoShape 49"/>
          <p:cNvSpPr>
            <a:spLocks noChangeArrowheads="1"/>
          </p:cNvSpPr>
          <p:nvPr/>
        </p:nvSpPr>
        <p:spPr bwMode="auto">
          <a:xfrm rot="10620000">
            <a:off x="5766831" y="3470278"/>
            <a:ext cx="256402" cy="144463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9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zh-TW" altLang="en-US" smtClean="0">
              <a:solidFill>
                <a:srgbClr val="FFFFFF"/>
              </a:solidFill>
              <a:latin typeface="微軟正黑體" pitchFamily="32" charset="-120"/>
              <a:ea typeface="微軟正黑體" pitchFamily="32" charset="-120"/>
            </a:endParaRPr>
          </a:p>
        </p:txBody>
      </p:sp>
      <p:sp>
        <p:nvSpPr>
          <p:cNvPr id="7191" name="文字方塊 26"/>
          <p:cNvSpPr txBox="1">
            <a:spLocks noChangeArrowheads="1"/>
          </p:cNvSpPr>
          <p:nvPr/>
        </p:nvSpPr>
        <p:spPr bwMode="auto">
          <a:xfrm>
            <a:off x="164098" y="4330703"/>
            <a:ext cx="1501779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zh-TW" altLang="en-US" sz="800" smtClean="0">
                <a:solidFill>
                  <a:srgbClr val="000000"/>
                </a:solidFill>
                <a:latin typeface="微軟正黑體" pitchFamily="32" charset="-120"/>
                <a:ea typeface="微軟正黑體" pitchFamily="32" charset="-120"/>
              </a:rPr>
              <a:t>地震：短期先前往開放空間或公園避難，中長期可至室內場所避難。</a:t>
            </a:r>
          </a:p>
        </p:txBody>
      </p:sp>
    </p:spTree>
    <p:extLst>
      <p:ext uri="{BB962C8B-B14F-4D97-AF65-F5344CB8AC3E}">
        <p14:creationId xmlns:p14="http://schemas.microsoft.com/office/powerpoint/2010/main" val="888304226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佈景主題">
  <a:themeElements>
    <a:clrScheme name="Office 佈景主題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Calibri"/>
        <a:ea typeface="新細明體"/>
        <a:cs typeface=""/>
      </a:majorFont>
      <a:minorFont>
        <a:latin typeface="Calibri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zh-TW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新細明體" pitchFamily="16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zh-TW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新細明體" pitchFamily="16" charset="-120"/>
          </a:defRPr>
        </a:defPPr>
      </a:lstStyle>
    </a:lnDef>
  </a:objectDefaults>
  <a:extraClrSchemeLst>
    <a:extraClrScheme>
      <a:clrScheme name="Office 佈景主題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如螢幕大小 (4:3)</PresentationFormat>
  <Paragraphs>30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1</vt:i4>
      </vt:variant>
    </vt:vector>
  </HeadingPairs>
  <TitlesOfParts>
    <vt:vector size="3" baseType="lpstr">
      <vt:lpstr>Office 佈景主題</vt:lpstr>
      <vt:lpstr>1_Office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user04</dc:creator>
  <cp:lastModifiedBy>Windows 使用者</cp:lastModifiedBy>
  <cp:revision>1</cp:revision>
  <dcterms:created xsi:type="dcterms:W3CDTF">2020-08-19T01:37:06Z</dcterms:created>
  <dcterms:modified xsi:type="dcterms:W3CDTF">2020-08-19T01:37:22Z</dcterms:modified>
</cp:coreProperties>
</file>