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4B043E-64AE-4926-81B3-DAF9DA995FD0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F004ED-3A41-4D89-BA68-2BBD65B502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9579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80E418-4820-4971-A69D-39EEFB653BF7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74832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8.png"/><Relationship Id="rId3" Type="http://schemas.openxmlformats.org/officeDocument/2006/relationships/image" Target="../media/image1.png"/><Relationship Id="rId7" Type="http://schemas.openxmlformats.org/officeDocument/2006/relationships/hyperlink" Target="http://www.thb.gov.tw/" TargetMode="External"/><Relationship Id="rId12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wra.gov.tw/" TargetMode="External"/><Relationship Id="rId11" Type="http://schemas.openxmlformats.org/officeDocument/2006/relationships/image" Target="../media/image6.jpeg"/><Relationship Id="rId5" Type="http://schemas.openxmlformats.org/officeDocument/2006/relationships/hyperlink" Target="http://246.swcb.gov.tw/" TargetMode="External"/><Relationship Id="rId15" Type="http://schemas.openxmlformats.org/officeDocument/2006/relationships/image" Target="../media/image10.png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image" Target="../media/image4.png"/><Relationship Id="rId1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370" y="451319"/>
            <a:ext cx="1506537" cy="626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3182" y="5624463"/>
            <a:ext cx="7248525" cy="109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4340" name="群組 17"/>
          <p:cNvGrpSpPr>
            <a:grpSpLocks/>
          </p:cNvGrpSpPr>
          <p:nvPr/>
        </p:nvGrpSpPr>
        <p:grpSpPr bwMode="auto">
          <a:xfrm>
            <a:off x="84992" y="8055"/>
            <a:ext cx="8940312" cy="6840537"/>
            <a:chOff x="-14333" y="0"/>
            <a:chExt cx="30276000" cy="21384000"/>
          </a:xfrm>
        </p:grpSpPr>
        <p:sp>
          <p:nvSpPr>
            <p:cNvPr id="19" name="矩形 18"/>
            <p:cNvSpPr/>
            <p:nvPr/>
          </p:nvSpPr>
          <p:spPr>
            <a:xfrm>
              <a:off x="-14333" y="0"/>
              <a:ext cx="30276000" cy="21384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377703" y="397011"/>
              <a:ext cx="29521702" cy="1076891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sz="1600" dirty="0">
                  <a:latin typeface="微軟正黑體" pitchFamily="34" charset="-120"/>
                  <a:ea typeface="微軟正黑體" pitchFamily="34" charset="-120"/>
                </a:rPr>
                <a:t>Evacuation Map of </a:t>
              </a:r>
              <a:r>
                <a:rPr lang="en-US" altLang="zh-TW" sz="1600" dirty="0" err="1" smtClean="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Zhongmin</a:t>
              </a:r>
              <a:r>
                <a:rPr lang="en-US" altLang="zh-TW" sz="1600" dirty="0" smtClean="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sz="1600" dirty="0">
                  <a:solidFill>
                    <a:schemeClr val="bg1"/>
                  </a:solidFill>
                  <a:latin typeface="微軟正黑體" pitchFamily="34" charset="-120"/>
                  <a:ea typeface="微軟正黑體" pitchFamily="34" charset="-120"/>
                </a:rPr>
                <a:t>Village</a:t>
              </a:r>
              <a:r>
                <a:rPr lang="en-US" altLang="zh-TW" sz="1600" dirty="0">
                  <a:latin typeface="微軟正黑體" pitchFamily="34" charset="-120"/>
                  <a:ea typeface="微軟正黑體" pitchFamily="34" charset="-120"/>
                </a:rPr>
                <a:t>, </a:t>
              </a:r>
              <a:r>
                <a:rPr lang="en-US" altLang="zh-TW" sz="1600" dirty="0" err="1" smtClean="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Baozhong</a:t>
              </a:r>
              <a:r>
                <a:rPr lang="en-US" altLang="zh-TW" sz="1600" dirty="0" smtClean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sz="1600" dirty="0">
                  <a:latin typeface="微軟正黑體" pitchFamily="34" charset="-120"/>
                  <a:ea typeface="微軟正黑體" pitchFamily="34" charset="-120"/>
                </a:rPr>
                <a:t>Township, Yunlin County</a:t>
              </a:r>
              <a:endParaRPr kumimoji="0" lang="zh-TW" altLang="en-US" sz="1600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5781826" y="1766699"/>
              <a:ext cx="24117579" cy="1547846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sp>
        <p:nvSpPr>
          <p:cNvPr id="14342" name="文字方塊 24"/>
          <p:cNvSpPr txBox="1">
            <a:spLocks noChangeArrowheads="1"/>
          </p:cNvSpPr>
          <p:nvPr/>
        </p:nvSpPr>
        <p:spPr bwMode="auto">
          <a:xfrm>
            <a:off x="141372" y="1881305"/>
            <a:ext cx="1548217" cy="1131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en-US" altLang="zh-TW" sz="600" dirty="0" err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Baozhnog</a:t>
            </a:r>
            <a:r>
              <a:rPr lang="zh-TW" altLang="en-US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Township </a:t>
            </a: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Emergency Operation Center,(EOC)</a:t>
            </a:r>
            <a:b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</a:b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TEL</a:t>
            </a:r>
            <a:r>
              <a:rPr kumimoji="0"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: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05-6972005</a:t>
            </a:r>
            <a:endParaRPr kumimoji="0" lang="en-US" altLang="zh-TW" sz="6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Chief of </a:t>
            </a: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Village: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WU,MING-HE</a:t>
            </a:r>
            <a:r>
              <a:rPr lang="en-US" altLang="zh-TW" sz="6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,(</a:t>
            </a:r>
            <a:r>
              <a:rPr lang="zh-TW" altLang="en-US" sz="6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吳明和</a:t>
            </a:r>
            <a:r>
              <a:rPr lang="en-US" altLang="zh-TW" sz="6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)</a:t>
            </a:r>
            <a:br>
              <a:rPr lang="en-US" altLang="zh-TW" sz="6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</a:br>
            <a:r>
              <a:rPr kumimoji="0" lang="en-US" altLang="zh-TW" sz="6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/>
            </a:r>
            <a:br>
              <a:rPr kumimoji="0" lang="en-US" altLang="zh-TW" sz="6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</a:b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Mobile</a:t>
            </a:r>
            <a:r>
              <a:rPr kumimoji="0"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: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05-697-2313</a:t>
            </a:r>
            <a:endParaRPr kumimoji="0" lang="en-US" altLang="zh-TW" sz="6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  <a:sym typeface="Wingdings" pitchFamily="2" charset="2"/>
            </a:endParaRPr>
          </a:p>
          <a:p>
            <a:pPr>
              <a:spcAft>
                <a:spcPts val="300"/>
              </a:spcAft>
            </a:pPr>
            <a:r>
              <a:rPr lang="en-US" altLang="zh-TW" sz="600" dirty="0" err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Baozhong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Police Office</a:t>
            </a: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/>
            </a:r>
            <a:b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</a:b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TEL</a:t>
            </a: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: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05-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697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-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2040</a:t>
            </a:r>
            <a:endParaRPr kumimoji="0" lang="en-US" altLang="zh-TW" sz="6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r>
              <a:rPr lang="en-US" altLang="zh-TW" sz="600" dirty="0" err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Baozhong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Fire Department</a:t>
            </a: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/>
            </a:r>
            <a:b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</a:b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TEL</a:t>
            </a: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: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05-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697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-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2146</a:t>
            </a:r>
            <a:endParaRPr kumimoji="0" lang="zh-TW" altLang="en-US" sz="6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</p:txBody>
      </p:sp>
      <p:sp>
        <p:nvSpPr>
          <p:cNvPr id="14343" name="文字方塊 25"/>
          <p:cNvSpPr txBox="1">
            <a:spLocks noChangeArrowheads="1"/>
          </p:cNvSpPr>
          <p:nvPr/>
        </p:nvSpPr>
        <p:spPr bwMode="auto">
          <a:xfrm>
            <a:off x="202223" y="3179440"/>
            <a:ext cx="1502020" cy="105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</a:pP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</a:rPr>
              <a:t>Soil and Water Conservation Bureau</a:t>
            </a: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  <a:hlinkClick r:id="rId5"/>
              </a:rPr>
              <a:t>http://246.swcb.gov.tw/</a:t>
            </a:r>
            <a:endParaRPr kumimoji="0" lang="en-US" altLang="zh-TW" sz="600" dirty="0">
              <a:latin typeface="微軟正黑體" pitchFamily="34" charset="-120"/>
              <a:ea typeface="微軟正黑體" pitchFamily="34" charset="-120"/>
              <a:cs typeface="華康儷金黑 Std W8"/>
            </a:endParaRP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</a:rPr>
              <a:t>Water Resources Agency</a:t>
            </a:r>
            <a:endParaRPr kumimoji="0" lang="en-US" altLang="zh-TW" sz="600" dirty="0">
              <a:latin typeface="微軟正黑體" pitchFamily="34" charset="-120"/>
              <a:ea typeface="微軟正黑體" pitchFamily="34" charset="-120"/>
              <a:cs typeface="華康儷金黑 Std W8"/>
            </a:endParaRP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  <a:hlinkClick r:id="rId6"/>
              </a:rPr>
              <a:t>http://www.wra.gov.tw/</a:t>
            </a:r>
            <a:endParaRPr kumimoji="0" lang="en-US" altLang="zh-TW" sz="600" dirty="0">
              <a:latin typeface="微軟正黑體" pitchFamily="34" charset="-120"/>
              <a:ea typeface="微軟正黑體" pitchFamily="34" charset="-120"/>
              <a:cs typeface="華康儷金黑 Std W8"/>
            </a:endParaRP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</a:rPr>
              <a:t>Directorate General of Highways</a:t>
            </a: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  <a:hlinkClick r:id="rId7"/>
              </a:rPr>
              <a:t>http://www.thb.gov.tw/</a:t>
            </a:r>
            <a:endParaRPr kumimoji="0" lang="en-US" altLang="zh-TW" sz="600" dirty="0">
              <a:latin typeface="微軟正黑體" pitchFamily="34" charset="-120"/>
              <a:ea typeface="微軟正黑體" pitchFamily="34" charset="-120"/>
              <a:cs typeface="華康儷金黑 Std W8"/>
            </a:endParaRPr>
          </a:p>
        </p:txBody>
      </p:sp>
      <p:sp>
        <p:nvSpPr>
          <p:cNvPr id="14345" name="文字方塊 27"/>
          <p:cNvSpPr txBox="1">
            <a:spLocks noChangeArrowheads="1"/>
          </p:cNvSpPr>
          <p:nvPr/>
        </p:nvSpPr>
        <p:spPr bwMode="auto">
          <a:xfrm>
            <a:off x="209598" y="1557338"/>
            <a:ext cx="148208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zh-TW" sz="800" dirty="0">
                <a:latin typeface="微軟正黑體" pitchFamily="34" charset="-120"/>
                <a:ea typeface="微軟正黑體" pitchFamily="34" charset="-120"/>
                <a:cs typeface="微軟正黑體"/>
              </a:rPr>
              <a:t>Population</a:t>
            </a:r>
            <a:r>
              <a:rPr kumimoji="0" lang="zh-TW" altLang="en-US" sz="8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：</a:t>
            </a:r>
            <a:r>
              <a:rPr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2</a:t>
            </a:r>
            <a:r>
              <a:rPr kumimoji="0"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,149</a:t>
            </a:r>
            <a:r>
              <a:rPr kumimoji="0" lang="en-US" altLang="zh-TW" sz="8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kumimoji="0" lang="en-US" altLang="zh-TW" sz="800" dirty="0">
                <a:latin typeface="微軟正黑體" pitchFamily="34" charset="-120"/>
                <a:ea typeface="微軟正黑體" pitchFamily="34" charset="-120"/>
                <a:cs typeface="微軟正黑體"/>
              </a:rPr>
              <a:t>people</a:t>
            </a:r>
            <a:endParaRPr kumimoji="0" lang="zh-TW" altLang="en-US" sz="800" dirty="0">
              <a:latin typeface="微軟正黑體" pitchFamily="34" charset="-120"/>
              <a:ea typeface="微軟正黑體" pitchFamily="34" charset="-120"/>
              <a:cs typeface="微軟正黑體"/>
            </a:endParaRPr>
          </a:p>
        </p:txBody>
      </p:sp>
      <p:sp>
        <p:nvSpPr>
          <p:cNvPr id="14346" name="文字方塊 31"/>
          <p:cNvSpPr txBox="1">
            <a:spLocks noChangeArrowheads="1"/>
          </p:cNvSpPr>
          <p:nvPr/>
        </p:nvSpPr>
        <p:spPr bwMode="auto">
          <a:xfrm>
            <a:off x="215307" y="5161208"/>
            <a:ext cx="1471031" cy="151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en-US" altLang="zh-TW" sz="800" dirty="0">
                <a:latin typeface="微軟正黑體" pitchFamily="34" charset="-120"/>
                <a:ea typeface="微軟正黑體" pitchFamily="34" charset="-120"/>
                <a:cs typeface="微軟正黑體"/>
              </a:rPr>
              <a:t>Shelter: </a:t>
            </a:r>
            <a:r>
              <a:rPr lang="en-US" altLang="zh-TW" sz="800" dirty="0" err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Baozhong</a:t>
            </a:r>
            <a:r>
              <a:rPr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Junior </a:t>
            </a:r>
          </a:p>
          <a:p>
            <a:pPr>
              <a:spcAft>
                <a:spcPts val="300"/>
              </a:spcAft>
            </a:pPr>
            <a:r>
              <a:rPr kumimoji="0"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High School</a:t>
            </a:r>
            <a:endParaRPr kumimoji="0" lang="en-US" altLang="zh-TW" sz="8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r>
              <a:rPr lang="en-US" altLang="zh-TW" sz="800" dirty="0">
                <a:latin typeface="微軟正黑體" pitchFamily="34" charset="-120"/>
                <a:ea typeface="微軟正黑體" pitchFamily="34" charset="-120"/>
                <a:cs typeface="微軟正黑體"/>
              </a:rPr>
              <a:t>Accommodate: </a:t>
            </a:r>
            <a:r>
              <a:rPr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94</a:t>
            </a:r>
            <a:r>
              <a:rPr kumimoji="0"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kumimoji="0" lang="en-US" altLang="zh-TW" sz="8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people</a:t>
            </a:r>
            <a:endParaRPr kumimoji="0" lang="zh-TW" altLang="en-US" sz="8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r>
              <a:rPr kumimoji="0" lang="en-US" altLang="zh-TW" sz="800" dirty="0">
                <a:latin typeface="微軟正黑體" pitchFamily="34" charset="-120"/>
                <a:ea typeface="微軟正黑體" pitchFamily="34" charset="-120"/>
                <a:cs typeface="微軟正黑體"/>
              </a:rPr>
              <a:t>Address</a:t>
            </a:r>
            <a:r>
              <a:rPr lang="en-US" altLang="zh-TW" sz="800" dirty="0">
                <a:latin typeface="微軟正黑體" pitchFamily="34" charset="-120"/>
                <a:ea typeface="微軟正黑體" pitchFamily="34" charset="-120"/>
                <a:cs typeface="微軟正黑體"/>
              </a:rPr>
              <a:t>: </a:t>
            </a:r>
            <a:r>
              <a:rPr lang="en-US" altLang="zh-TW" sz="8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No. 62, </a:t>
            </a:r>
            <a:r>
              <a:rPr lang="en-US" altLang="zh-TW" sz="800" dirty="0" err="1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Zhongsheng</a:t>
            </a:r>
            <a:r>
              <a:rPr lang="en-US" altLang="zh-TW" sz="8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Rd., </a:t>
            </a:r>
            <a:r>
              <a:rPr lang="en-US" altLang="zh-TW" sz="800" dirty="0" err="1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Baozhong</a:t>
            </a:r>
            <a:r>
              <a:rPr lang="en-US" altLang="zh-TW" sz="8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Township, Yunlin County </a:t>
            </a:r>
            <a:r>
              <a:rPr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634</a:t>
            </a:r>
            <a:r>
              <a:rPr lang="zh-TW" altLang="en-US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8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, Taiwan (R.O.C</a:t>
            </a:r>
            <a:r>
              <a:rPr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.)</a:t>
            </a:r>
          </a:p>
          <a:p>
            <a:pPr>
              <a:spcAft>
                <a:spcPts val="300"/>
              </a:spcAft>
            </a:pPr>
            <a:r>
              <a:rPr lang="en-US" altLang="zh-TW" sz="8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TEL</a:t>
            </a:r>
            <a:r>
              <a:rPr kumimoji="0" lang="en-US" altLang="zh-TW" sz="800" dirty="0">
                <a:latin typeface="微軟正黑體" pitchFamily="34" charset="-120"/>
                <a:ea typeface="微軟正黑體" pitchFamily="34" charset="-120"/>
                <a:cs typeface="微軟正黑體"/>
              </a:rPr>
              <a:t>: </a:t>
            </a:r>
            <a:r>
              <a:rPr kumimoji="0"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05-</a:t>
            </a:r>
            <a:r>
              <a:rPr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697-2056</a:t>
            </a:r>
            <a:endParaRPr kumimoji="0" lang="en-US" altLang="zh-TW" sz="8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endParaRPr kumimoji="0" lang="en-US" altLang="zh-TW" sz="800" dirty="0">
              <a:latin typeface="微軟正黑體" pitchFamily="34" charset="-120"/>
              <a:ea typeface="微軟正黑體" pitchFamily="34" charset="-120"/>
              <a:cs typeface="微軟正黑體"/>
            </a:endParaRPr>
          </a:p>
        </p:txBody>
      </p:sp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4408" y="5182348"/>
            <a:ext cx="176213" cy="176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5" name="文字方塊 61"/>
          <p:cNvSpPr txBox="1"/>
          <p:nvPr/>
        </p:nvSpPr>
        <p:spPr>
          <a:xfrm>
            <a:off x="141372" y="4479307"/>
            <a:ext cx="16278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1950" indent="-361950">
              <a:spcAft>
                <a:spcPts val="300"/>
              </a:spcAft>
            </a:pPr>
            <a:r>
              <a:rPr lang="en-US" altLang="zh-TW" sz="800" dirty="0">
                <a:latin typeface="+mj-lt"/>
                <a:ea typeface="微軟正黑體" pitchFamily="34" charset="-120"/>
              </a:rPr>
              <a:t>Floods: Vertical refuge. People live in lowlands go to shelters.</a:t>
            </a:r>
          </a:p>
        </p:txBody>
      </p:sp>
      <p:sp>
        <p:nvSpPr>
          <p:cNvPr id="36" name="矩形 35"/>
          <p:cNvSpPr/>
          <p:nvPr/>
        </p:nvSpPr>
        <p:spPr bwMode="auto">
          <a:xfrm>
            <a:off x="2332949" y="6019824"/>
            <a:ext cx="1573823" cy="217488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sz="800" dirty="0">
                <a:solidFill>
                  <a:schemeClr val="tx1"/>
                </a:solidFill>
                <a:latin typeface="+mj-lt"/>
                <a:ea typeface="微軟正黑體" pitchFamily="34" charset="-120"/>
              </a:rPr>
              <a:t>Village Boundary</a:t>
            </a:r>
            <a:endParaRPr kumimoji="0" lang="zh-TW" altLang="en-US" sz="800" dirty="0">
              <a:solidFill>
                <a:schemeClr val="tx1"/>
              </a:solidFill>
              <a:latin typeface="+mj-lt"/>
              <a:ea typeface="微軟正黑體" pitchFamily="34" charset="-120"/>
            </a:endParaRPr>
          </a:p>
        </p:txBody>
      </p:sp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81" y="6097248"/>
            <a:ext cx="512763" cy="55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0" name="群組 39"/>
          <p:cNvGrpSpPr/>
          <p:nvPr/>
        </p:nvGrpSpPr>
        <p:grpSpPr>
          <a:xfrm>
            <a:off x="3823680" y="6052488"/>
            <a:ext cx="1575289" cy="400848"/>
            <a:chOff x="3823680" y="5980480"/>
            <a:chExt cx="1575289" cy="400848"/>
          </a:xfrm>
        </p:grpSpPr>
        <p:grpSp>
          <p:nvGrpSpPr>
            <p:cNvPr id="41" name="群組 69"/>
            <p:cNvGrpSpPr>
              <a:grpSpLocks/>
            </p:cNvGrpSpPr>
            <p:nvPr/>
          </p:nvGrpSpPr>
          <p:grpSpPr bwMode="auto">
            <a:xfrm>
              <a:off x="3823680" y="5980480"/>
              <a:ext cx="1575289" cy="400848"/>
              <a:chOff x="4192539" y="5889062"/>
              <a:chExt cx="1706238" cy="401421"/>
            </a:xfrm>
          </p:grpSpPr>
          <p:grpSp>
            <p:nvGrpSpPr>
              <p:cNvPr id="43" name="群組 63"/>
              <p:cNvGrpSpPr>
                <a:grpSpLocks/>
              </p:cNvGrpSpPr>
              <p:nvPr/>
            </p:nvGrpSpPr>
            <p:grpSpPr bwMode="auto">
              <a:xfrm>
                <a:off x="4192539" y="5889062"/>
                <a:ext cx="1706238" cy="217712"/>
                <a:chOff x="4192539" y="5889062"/>
                <a:chExt cx="1706238" cy="217712"/>
              </a:xfrm>
            </p:grpSpPr>
            <p:sp>
              <p:nvSpPr>
                <p:cNvPr id="47" name="矩形 46"/>
                <p:cNvSpPr/>
                <p:nvPr/>
              </p:nvSpPr>
              <p:spPr>
                <a:xfrm>
                  <a:off x="4192539" y="5889062"/>
                  <a:ext cx="1706238" cy="21779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altLang="zh-TW" sz="800" dirty="0">
                      <a:solidFill>
                        <a:schemeClr val="tx1"/>
                      </a:solidFill>
                      <a:latin typeface="+mj-lt"/>
                      <a:ea typeface="微軟正黑體" pitchFamily="34" charset="-120"/>
                    </a:rPr>
                    <a:t>Evacuation Route</a:t>
                  </a:r>
                  <a:endParaRPr kumimoji="0" lang="zh-TW" altLang="en-US" sz="800" dirty="0">
                    <a:solidFill>
                      <a:schemeClr val="tx1"/>
                    </a:solidFill>
                    <a:latin typeface="+mj-lt"/>
                    <a:ea typeface="微軟正黑體" pitchFamily="34" charset="-120"/>
                  </a:endParaRPr>
                </a:p>
              </p:txBody>
            </p:sp>
            <p:sp>
              <p:nvSpPr>
                <p:cNvPr id="51" name="向右箭號 109"/>
                <p:cNvSpPr>
                  <a:spLocks noChangeAspect="1"/>
                </p:cNvSpPr>
                <p:nvPr/>
              </p:nvSpPr>
              <p:spPr bwMode="auto">
                <a:xfrm>
                  <a:off x="4232219" y="5916089"/>
                  <a:ext cx="277759" cy="144669"/>
                </a:xfrm>
                <a:prstGeom prst="rightArrow">
                  <a:avLst>
                    <a:gd name="adj1" fmla="val 32705"/>
                    <a:gd name="adj2" fmla="val 54139"/>
                  </a:avLst>
                </a:prstGeom>
                <a:blipFill dpi="0" rotWithShape="1">
                  <a:blip r:embed="rId10" cstate="print">
                    <a:extLst/>
                  </a:blip>
                  <a:srcRect/>
                  <a:stretch>
                    <a:fillRect/>
                  </a:stretch>
                </a:blipFill>
                <a:ln w="9525"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36000" tIns="36000" rIns="36000" bIns="36000"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zh-TW" altLang="en-US">
                    <a:latin typeface="+mj-lt"/>
                    <a:ea typeface="微軟正黑體" pitchFamily="34" charset="-120"/>
                  </a:endParaRPr>
                </a:p>
              </p:txBody>
            </p:sp>
          </p:grpSp>
          <p:sp>
            <p:nvSpPr>
              <p:cNvPr id="46" name="矩形 45"/>
              <p:cNvSpPr/>
              <p:nvPr/>
            </p:nvSpPr>
            <p:spPr bwMode="auto">
              <a:xfrm>
                <a:off x="4232219" y="6102092"/>
                <a:ext cx="1666558" cy="188391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zh-TW" sz="800" dirty="0">
                    <a:solidFill>
                      <a:schemeClr val="tx1"/>
                    </a:solidFill>
                    <a:latin typeface="+mj-lt"/>
                    <a:ea typeface="微軟正黑體" pitchFamily="34" charset="-120"/>
                  </a:rPr>
                  <a:t>Shelter for Flood</a:t>
                </a:r>
                <a:endParaRPr kumimoji="0" lang="zh-TW" altLang="en-US" sz="800" dirty="0">
                  <a:solidFill>
                    <a:schemeClr val="tx1"/>
                  </a:solidFill>
                  <a:latin typeface="+mj-lt"/>
                  <a:ea typeface="微軟正黑體" pitchFamily="34" charset="-120"/>
                </a:endParaRPr>
              </a:p>
            </p:txBody>
          </p:sp>
        </p:grpSp>
        <p:pic>
          <p:nvPicPr>
            <p:cNvPr id="42" name="Picture 4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06772" y="6181048"/>
              <a:ext cx="176213" cy="176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54" name="群組 62"/>
          <p:cNvGrpSpPr>
            <a:grpSpLocks/>
          </p:cNvGrpSpPr>
          <p:nvPr/>
        </p:nvGrpSpPr>
        <p:grpSpPr bwMode="auto">
          <a:xfrm>
            <a:off x="5596306" y="6021288"/>
            <a:ext cx="1708693" cy="513805"/>
            <a:chOff x="5918366" y="5877272"/>
            <a:chExt cx="1850943" cy="513556"/>
          </a:xfrm>
        </p:grpSpPr>
        <p:grpSp>
          <p:nvGrpSpPr>
            <p:cNvPr id="57" name="群組 1"/>
            <p:cNvGrpSpPr>
              <a:grpSpLocks/>
            </p:cNvGrpSpPr>
            <p:nvPr/>
          </p:nvGrpSpPr>
          <p:grpSpPr bwMode="auto">
            <a:xfrm>
              <a:off x="6028359" y="5877272"/>
              <a:ext cx="1732953" cy="225316"/>
              <a:chOff x="6028359" y="5877272"/>
              <a:chExt cx="1732953" cy="225316"/>
            </a:xfrm>
          </p:grpSpPr>
          <p:pic>
            <p:nvPicPr>
              <p:cNvPr id="63" name="圖片 12" descr="120"/>
              <p:cNvPicPr>
                <a:picLocks noChangeAspect="1" noChangeArrowheads="1"/>
              </p:cNvPicPr>
              <p:nvPr/>
            </p:nvPicPr>
            <p:blipFill>
              <a:blip r:embed="rId11"/>
              <a:srcRect/>
              <a:stretch>
                <a:fillRect/>
              </a:stretch>
            </p:blipFill>
            <p:spPr bwMode="auto">
              <a:xfrm>
                <a:off x="6028359" y="5923104"/>
                <a:ext cx="144000" cy="144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4" name="矩形 63"/>
              <p:cNvSpPr/>
              <p:nvPr/>
            </p:nvSpPr>
            <p:spPr>
              <a:xfrm>
                <a:off x="6304610" y="5877272"/>
                <a:ext cx="1456702" cy="225316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altLang="zh-TW" sz="800" dirty="0">
                    <a:solidFill>
                      <a:prstClr val="black"/>
                    </a:solidFill>
                    <a:latin typeface="+mj-lt"/>
                    <a:ea typeface="微軟正黑體" pitchFamily="34" charset="-120"/>
                  </a:rPr>
                  <a:t>Indoor Evacuation Shelter</a:t>
                </a:r>
                <a:endParaRPr lang="zh-TW" altLang="en-US" sz="800" dirty="0">
                  <a:solidFill>
                    <a:prstClr val="black"/>
                  </a:solidFill>
                  <a:latin typeface="+mj-lt"/>
                  <a:ea typeface="微軟正黑體" pitchFamily="34" charset="-120"/>
                </a:endParaRPr>
              </a:p>
            </p:txBody>
          </p:sp>
        </p:grpSp>
        <p:sp>
          <p:nvSpPr>
            <p:cNvPr id="58" name="矩形 57"/>
            <p:cNvSpPr/>
            <p:nvPr/>
          </p:nvSpPr>
          <p:spPr bwMode="auto">
            <a:xfrm>
              <a:off x="5918366" y="6165512"/>
              <a:ext cx="1842946" cy="225316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 sz="800" dirty="0">
                <a:solidFill>
                  <a:prstClr val="black"/>
                </a:solidFill>
                <a:latin typeface="+mj-lt"/>
                <a:ea typeface="微軟正黑體" pitchFamily="34" charset="-120"/>
              </a:endParaRPr>
            </a:p>
          </p:txBody>
        </p:sp>
        <p:grpSp>
          <p:nvGrpSpPr>
            <p:cNvPr id="59" name="群組 28"/>
            <p:cNvGrpSpPr>
              <a:grpSpLocks/>
            </p:cNvGrpSpPr>
            <p:nvPr/>
          </p:nvGrpSpPr>
          <p:grpSpPr bwMode="auto">
            <a:xfrm>
              <a:off x="6050593" y="6165507"/>
              <a:ext cx="1718716" cy="225316"/>
              <a:chOff x="6050593" y="6165507"/>
              <a:chExt cx="1718716" cy="225316"/>
            </a:xfrm>
          </p:grpSpPr>
          <p:pic>
            <p:nvPicPr>
              <p:cNvPr id="60" name="圖片 50"/>
              <p:cNvPicPr>
                <a:picLocks noChangeAspect="1" noChangeArrowheads="1"/>
              </p:cNvPicPr>
              <p:nvPr/>
            </p:nvPicPr>
            <p:blipFill>
              <a:blip r:embed="rId12"/>
              <a:srcRect/>
              <a:stretch>
                <a:fillRect/>
              </a:stretch>
            </p:blipFill>
            <p:spPr bwMode="auto">
              <a:xfrm>
                <a:off x="6050593" y="6216287"/>
                <a:ext cx="144000" cy="144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1" name="矩形 60"/>
              <p:cNvSpPr/>
              <p:nvPr/>
            </p:nvSpPr>
            <p:spPr>
              <a:xfrm>
                <a:off x="6304610" y="6165507"/>
                <a:ext cx="1464699" cy="225316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altLang="zh-TW" sz="800" dirty="0">
                    <a:solidFill>
                      <a:prstClr val="black"/>
                    </a:solidFill>
                    <a:latin typeface="+mj-lt"/>
                    <a:ea typeface="微軟正黑體" pitchFamily="34" charset="-120"/>
                  </a:rPr>
                  <a:t>Emergency Operation Center, EOC</a:t>
                </a:r>
                <a:endParaRPr lang="zh-TW" altLang="en-US" sz="800" dirty="0">
                  <a:solidFill>
                    <a:prstClr val="black"/>
                  </a:solidFill>
                  <a:latin typeface="+mj-lt"/>
                  <a:ea typeface="微軟正黑體" pitchFamily="34" charset="-120"/>
                </a:endParaRPr>
              </a:p>
            </p:txBody>
          </p:sp>
        </p:grpSp>
      </p:grpSp>
      <p:grpSp>
        <p:nvGrpSpPr>
          <p:cNvPr id="66" name="群組 9"/>
          <p:cNvGrpSpPr>
            <a:grpSpLocks/>
          </p:cNvGrpSpPr>
          <p:nvPr/>
        </p:nvGrpSpPr>
        <p:grpSpPr bwMode="auto">
          <a:xfrm>
            <a:off x="202223" y="476249"/>
            <a:ext cx="1487366" cy="6229351"/>
            <a:chOff x="378347" y="1476253"/>
            <a:chExt cx="5040560" cy="19009376"/>
          </a:xfrm>
        </p:grpSpPr>
        <p:sp>
          <p:nvSpPr>
            <p:cNvPr id="67" name="矩形 66"/>
            <p:cNvSpPr/>
            <p:nvPr/>
          </p:nvSpPr>
          <p:spPr>
            <a:xfrm>
              <a:off x="378347" y="1476253"/>
              <a:ext cx="5040560" cy="88856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9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Disaster Prevention Information</a:t>
              </a:r>
              <a:endParaRPr kumimoji="0" lang="zh-TW" altLang="en-US" sz="9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8" name="矩形 67"/>
            <p:cNvSpPr/>
            <p:nvPr/>
          </p:nvSpPr>
          <p:spPr>
            <a:xfrm>
              <a:off x="378347" y="2364825"/>
              <a:ext cx="5040560" cy="43114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9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Administration Zone</a:t>
              </a:r>
              <a:endParaRPr kumimoji="0" lang="zh-TW" altLang="en-US" sz="9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9" name="矩形 68"/>
            <p:cNvSpPr/>
            <p:nvPr/>
          </p:nvSpPr>
          <p:spPr>
            <a:xfrm>
              <a:off x="378347" y="5380832"/>
              <a:ext cx="5040560" cy="43115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9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Emergency notification</a:t>
              </a:r>
              <a:endParaRPr kumimoji="0" lang="zh-TW" altLang="en-US" sz="9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70" name="矩形 69"/>
            <p:cNvSpPr/>
            <p:nvPr/>
          </p:nvSpPr>
          <p:spPr>
            <a:xfrm>
              <a:off x="378347" y="9071348"/>
              <a:ext cx="5040560" cy="7566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9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Disaster Prevention Information Website</a:t>
              </a:r>
              <a:endParaRPr kumimoji="0" lang="zh-TW" altLang="en-US" sz="9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71" name="矩形 70"/>
            <p:cNvSpPr/>
            <p:nvPr/>
          </p:nvSpPr>
          <p:spPr>
            <a:xfrm>
              <a:off x="378347" y="12841187"/>
              <a:ext cx="5040560" cy="43599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10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Evacuation Principle</a:t>
              </a:r>
              <a:endParaRPr kumimoji="0" lang="zh-TW" altLang="en-US" sz="10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72" name="矩形 71"/>
            <p:cNvSpPr/>
            <p:nvPr/>
          </p:nvSpPr>
          <p:spPr>
            <a:xfrm>
              <a:off x="378347" y="15329386"/>
              <a:ext cx="5040560" cy="43114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10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Evacuation Shelter</a:t>
              </a:r>
              <a:endParaRPr kumimoji="0" lang="zh-TW" altLang="en-US" sz="10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73" name="矩形 72"/>
            <p:cNvSpPr/>
            <p:nvPr/>
          </p:nvSpPr>
          <p:spPr>
            <a:xfrm>
              <a:off x="378347" y="19871767"/>
              <a:ext cx="5040560" cy="61386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TW" sz="6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Made by </a:t>
              </a:r>
              <a:r>
                <a:rPr lang="en-US" altLang="zh-TW" sz="600" b="1" dirty="0" err="1" smtClean="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Baozhong</a:t>
              </a:r>
              <a:r>
                <a:rPr kumimoji="0" lang="en-US" altLang="zh-TW" sz="600" b="1" dirty="0" smtClean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kumimoji="0" lang="en-US" altLang="zh-TW" sz="6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Township Office, </a:t>
              </a:r>
              <a:r>
                <a:rPr lang="en-US" altLang="zh-TW" sz="600" b="1" dirty="0" smtClean="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May</a:t>
              </a:r>
              <a:r>
                <a:rPr kumimoji="0" lang="en-US" altLang="zh-TW" sz="600" b="1" dirty="0" smtClean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kumimoji="0" lang="en-US" altLang="zh-TW" sz="600" b="1" dirty="0" smtClean="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2022 </a:t>
              </a:r>
              <a:endParaRPr kumimoji="0" lang="zh-TW" altLang="en-US" sz="6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grpSp>
        <p:nvGrpSpPr>
          <p:cNvPr id="44" name="群組 43"/>
          <p:cNvGrpSpPr/>
          <p:nvPr/>
        </p:nvGrpSpPr>
        <p:grpSpPr>
          <a:xfrm>
            <a:off x="7452321" y="5978226"/>
            <a:ext cx="1542091" cy="720725"/>
            <a:chOff x="7452321" y="5978226"/>
            <a:chExt cx="1542091" cy="720725"/>
          </a:xfrm>
        </p:grpSpPr>
        <p:pic>
          <p:nvPicPr>
            <p:cNvPr id="45" name="Picture 55" descr="圖例"/>
            <p:cNvPicPr>
              <a:picLocks noChangeAspect="1" noChangeArrowheads="1"/>
            </p:cNvPicPr>
            <p:nvPr/>
          </p:nvPicPr>
          <p:blipFill rotWithShape="1"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7382"/>
            <a:stretch/>
          </p:blipFill>
          <p:spPr bwMode="auto">
            <a:xfrm>
              <a:off x="7452321" y="5978226"/>
              <a:ext cx="152440" cy="720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8" name="矩形 47"/>
            <p:cNvSpPr/>
            <p:nvPr/>
          </p:nvSpPr>
          <p:spPr bwMode="auto">
            <a:xfrm>
              <a:off x="7649661" y="5998513"/>
              <a:ext cx="1344751" cy="670847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lnSpc>
                  <a:spcPct val="150000"/>
                </a:lnSpc>
                <a:defRPr/>
              </a:pPr>
              <a:r>
                <a:rPr lang="en-US" altLang="zh-TW" sz="800" dirty="0">
                  <a:solidFill>
                    <a:prstClr val="black"/>
                  </a:solidFill>
                  <a:latin typeface="+mj-lt"/>
                  <a:ea typeface="微軟正黑體" pitchFamily="34" charset="-120"/>
                </a:rPr>
                <a:t>0.5-1.0 m</a:t>
              </a:r>
            </a:p>
            <a:p>
              <a:pPr>
                <a:lnSpc>
                  <a:spcPct val="150000"/>
                </a:lnSpc>
                <a:defRPr/>
              </a:pPr>
              <a:r>
                <a:rPr lang="en-US" altLang="zh-TW" sz="800" dirty="0">
                  <a:solidFill>
                    <a:prstClr val="black"/>
                  </a:solidFill>
                  <a:latin typeface="+mj-lt"/>
                  <a:ea typeface="微軟正黑體" pitchFamily="34" charset="-120"/>
                </a:rPr>
                <a:t>1.0-2.0 m</a:t>
              </a:r>
            </a:p>
            <a:p>
              <a:pPr>
                <a:lnSpc>
                  <a:spcPct val="150000"/>
                </a:lnSpc>
                <a:defRPr/>
              </a:pPr>
              <a:r>
                <a:rPr lang="en-US" altLang="zh-TW" sz="800" dirty="0">
                  <a:solidFill>
                    <a:prstClr val="black"/>
                  </a:solidFill>
                  <a:latin typeface="+mj-lt"/>
                  <a:ea typeface="微軟正黑體" pitchFamily="34" charset="-120"/>
                </a:rPr>
                <a:t>2.0-3.0 m</a:t>
              </a:r>
            </a:p>
            <a:p>
              <a:pPr>
                <a:lnSpc>
                  <a:spcPct val="150000"/>
                </a:lnSpc>
                <a:defRPr/>
              </a:pPr>
              <a:r>
                <a:rPr lang="en-US" altLang="zh-TW" sz="800" dirty="0">
                  <a:solidFill>
                    <a:prstClr val="black"/>
                  </a:solidFill>
                  <a:latin typeface="+mj-lt"/>
                  <a:ea typeface="微軟正黑體" pitchFamily="34" charset="-120"/>
                </a:rPr>
                <a:t>&gt;3.0 m</a:t>
              </a:r>
              <a:endParaRPr lang="zh-TW" altLang="en-US" sz="800" dirty="0">
                <a:solidFill>
                  <a:prstClr val="black"/>
                </a:solidFill>
                <a:latin typeface="+mj-lt"/>
                <a:ea typeface="微軟正黑體" pitchFamily="34" charset="-120"/>
              </a:endParaRPr>
            </a:p>
          </p:txBody>
        </p:sp>
      </p:grpSp>
      <p:sp>
        <p:nvSpPr>
          <p:cNvPr id="3" name="矩形 2"/>
          <p:cNvSpPr/>
          <p:nvPr/>
        </p:nvSpPr>
        <p:spPr>
          <a:xfrm>
            <a:off x="228724" y="153408"/>
            <a:ext cx="662361" cy="307777"/>
          </a:xfrm>
          <a:prstGeom prst="rect">
            <a:avLst/>
          </a:prstGeom>
          <a:ln>
            <a:solidFill>
              <a:schemeClr val="bg1"/>
            </a:solidFill>
            <a:prstDash val="sysDash"/>
          </a:ln>
        </p:spPr>
        <p:txBody>
          <a:bodyPr wrap="none">
            <a:spAutoFit/>
          </a:bodyPr>
          <a:lstStyle/>
          <a:p>
            <a:r>
              <a:rPr lang="en-US" altLang="zh-TW" sz="1400" dirty="0">
                <a:solidFill>
                  <a:schemeClr val="bg1"/>
                </a:solidFill>
              </a:rPr>
              <a:t>Floods</a:t>
            </a:r>
          </a:p>
        </p:txBody>
      </p:sp>
      <p:pic>
        <p:nvPicPr>
          <p:cNvPr id="50" name="Picture 3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725" y="942876"/>
            <a:ext cx="1451896" cy="632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2" name="Picture 52" descr="C:\Users\jane\Desktop\水災震災圖\新增資料夾\中民村水.PNG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7" y="592138"/>
            <a:ext cx="7056783" cy="4853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" name="Picture 43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6905" y="2492896"/>
            <a:ext cx="272683" cy="272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5" name="AutoShape 46"/>
          <p:cNvSpPr>
            <a:spLocks noChangeArrowheads="1"/>
          </p:cNvSpPr>
          <p:nvPr/>
        </p:nvSpPr>
        <p:spPr bwMode="auto">
          <a:xfrm rot="15960000">
            <a:off x="3462360" y="3036528"/>
            <a:ext cx="277813" cy="144463"/>
          </a:xfrm>
          <a:prstGeom prst="rightArrow">
            <a:avLst>
              <a:gd name="adj1" fmla="val 32704"/>
              <a:gd name="adj2" fmla="val 54140"/>
            </a:avLst>
          </a:prstGeom>
          <a:blipFill dpi="0" rotWithShape="0">
            <a:blip r:embed="rId10"/>
            <a:srcRect/>
            <a:stretch>
              <a:fillRect/>
            </a:stretch>
          </a:blipFill>
          <a:ln w="9360" cap="sq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>
              <a:latin typeface="微軟正黑體" pitchFamily="32" charset="-120"/>
              <a:ea typeface="微軟正黑體" pitchFamily="32" charset="-120"/>
            </a:endParaRPr>
          </a:p>
        </p:txBody>
      </p:sp>
      <p:sp>
        <p:nvSpPr>
          <p:cNvPr id="56" name="AutoShape 47"/>
          <p:cNvSpPr>
            <a:spLocks noChangeArrowheads="1"/>
          </p:cNvSpPr>
          <p:nvPr/>
        </p:nvSpPr>
        <p:spPr bwMode="auto">
          <a:xfrm rot="15720000">
            <a:off x="3508858" y="3509637"/>
            <a:ext cx="277813" cy="144462"/>
          </a:xfrm>
          <a:prstGeom prst="rightArrow">
            <a:avLst>
              <a:gd name="adj1" fmla="val 32704"/>
              <a:gd name="adj2" fmla="val 54140"/>
            </a:avLst>
          </a:prstGeom>
          <a:blipFill dpi="0" rotWithShape="0">
            <a:blip r:embed="rId10"/>
            <a:srcRect/>
            <a:stretch>
              <a:fillRect/>
            </a:stretch>
          </a:blipFill>
          <a:ln w="9360" cap="sq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>
              <a:latin typeface="微軟正黑體" pitchFamily="32" charset="-120"/>
              <a:ea typeface="微軟正黑體" pitchFamily="32" charset="-120"/>
            </a:endParaRPr>
          </a:p>
        </p:txBody>
      </p:sp>
      <p:sp>
        <p:nvSpPr>
          <p:cNvPr id="62" name="AutoShape 48"/>
          <p:cNvSpPr>
            <a:spLocks noChangeArrowheads="1"/>
          </p:cNvSpPr>
          <p:nvPr/>
        </p:nvSpPr>
        <p:spPr bwMode="auto">
          <a:xfrm rot="9240000" flipV="1">
            <a:off x="5155558" y="2095995"/>
            <a:ext cx="276225" cy="189966"/>
          </a:xfrm>
          <a:prstGeom prst="rightArrow">
            <a:avLst>
              <a:gd name="adj1" fmla="val 32704"/>
              <a:gd name="adj2" fmla="val 53831"/>
            </a:avLst>
          </a:prstGeom>
          <a:blipFill dpi="0" rotWithShape="0">
            <a:blip r:embed="rId10"/>
            <a:srcRect/>
            <a:stretch>
              <a:fillRect/>
            </a:stretch>
          </a:blipFill>
          <a:ln w="9360" cap="sq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>
              <a:latin typeface="微軟正黑體" pitchFamily="32" charset="-120"/>
              <a:ea typeface="微軟正黑體" pitchFamily="32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2223028" y="2757644"/>
            <a:ext cx="182953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300"/>
              </a:spcAft>
            </a:pPr>
            <a:r>
              <a:rPr lang="en-US" altLang="zh-TW" sz="8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(</a:t>
            </a:r>
            <a:r>
              <a:rPr lang="en-US" altLang="zh-TW" sz="800" b="1" dirty="0" err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Baozhong</a:t>
            </a:r>
            <a:r>
              <a:rPr lang="en-US" altLang="zh-TW" sz="8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8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Junior </a:t>
            </a:r>
            <a:r>
              <a:rPr lang="en-US" altLang="zh-TW" sz="8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High School)</a:t>
            </a:r>
            <a:endParaRPr lang="en-US" altLang="zh-TW" sz="800" b="1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</p:txBody>
      </p:sp>
      <p:sp>
        <p:nvSpPr>
          <p:cNvPr id="4" name="文字方塊 3"/>
          <p:cNvSpPr txBox="1"/>
          <p:nvPr/>
        </p:nvSpPr>
        <p:spPr>
          <a:xfrm rot="16605415">
            <a:off x="2797796" y="2004401"/>
            <a:ext cx="12595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 smtClean="0">
                <a:solidFill>
                  <a:srgbClr val="FF0000"/>
                </a:solidFill>
              </a:rPr>
              <a:t>(</a:t>
            </a:r>
            <a:r>
              <a:rPr lang="en-US" altLang="zh-TW" sz="1200" dirty="0" err="1" smtClean="0">
                <a:solidFill>
                  <a:srgbClr val="FF0000"/>
                </a:solidFill>
              </a:rPr>
              <a:t>Zhongsheng</a:t>
            </a:r>
            <a:r>
              <a:rPr lang="en-US" altLang="zh-TW" sz="1200" dirty="0" smtClean="0">
                <a:solidFill>
                  <a:srgbClr val="FF0000"/>
                </a:solidFill>
              </a:rPr>
              <a:t> Rd)</a:t>
            </a:r>
            <a:endParaRPr lang="zh-TW" alt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46063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152</Words>
  <Application>Microsoft Office PowerPoint</Application>
  <PresentationFormat>如螢幕大小 (4:3)</PresentationFormat>
  <Paragraphs>38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華康儷金黑 Std W8</vt:lpstr>
      <vt:lpstr>微軟正黑體</vt:lpstr>
      <vt:lpstr>新細明體</vt:lpstr>
      <vt:lpstr>Arial</vt:lpstr>
      <vt:lpstr>Calibri</vt:lpstr>
      <vt:lpstr>Wingdings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34</cp:revision>
  <dcterms:created xsi:type="dcterms:W3CDTF">2022-05-23T07:29:14Z</dcterms:created>
  <dcterms:modified xsi:type="dcterms:W3CDTF">2022-05-25T06:32:38Z</dcterms:modified>
</cp:coreProperties>
</file>