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B043E-64AE-4926-81B3-DAF9DA995FD0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004ED-3A41-4D89-BA68-2BBD65B502F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9579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80E418-4820-4971-A69D-39EEFB653BF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311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2022/7/8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2.png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hb.gov.tw/" TargetMode="External"/><Relationship Id="rId11" Type="http://schemas.openxmlformats.org/officeDocument/2006/relationships/image" Target="../media/image6.png"/><Relationship Id="rId5" Type="http://schemas.openxmlformats.org/officeDocument/2006/relationships/hyperlink" Target="http://www.wra.gov.tw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246.swcb.gov.tw/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0" y="451319"/>
            <a:ext cx="1506537" cy="626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0" name="群組 17"/>
          <p:cNvGrpSpPr>
            <a:grpSpLocks/>
          </p:cNvGrpSpPr>
          <p:nvPr/>
        </p:nvGrpSpPr>
        <p:grpSpPr bwMode="auto">
          <a:xfrm>
            <a:off x="84992" y="8055"/>
            <a:ext cx="8940312" cy="6840537"/>
            <a:chOff x="-14333" y="0"/>
            <a:chExt cx="30276000" cy="21384000"/>
          </a:xfrm>
        </p:grpSpPr>
        <p:sp>
          <p:nvSpPr>
            <p:cNvPr id="19" name="矩形 18"/>
            <p:cNvSpPr/>
            <p:nvPr/>
          </p:nvSpPr>
          <p:spPr>
            <a:xfrm>
              <a:off x="-14333" y="0"/>
              <a:ext cx="30276000" cy="21384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0" name="矩形 19"/>
            <p:cNvSpPr/>
            <p:nvPr/>
          </p:nvSpPr>
          <p:spPr>
            <a:xfrm>
              <a:off x="377704" y="397011"/>
              <a:ext cx="29521704" cy="107689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           Evacuation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Map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of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Maming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Village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, </a:t>
              </a:r>
              <a:r>
                <a:rPr lang="en-US" altLang="zh-TW" sz="1600" dirty="0" err="1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Baozhong</a:t>
              </a:r>
              <a:r>
                <a:rPr lang="en-US" altLang="zh-TW" sz="1600" dirty="0" smtClean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Township,</a:t>
              </a:r>
              <a:r>
                <a:rPr lang="zh-TW" altLang="en-US" sz="1600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en-US" altLang="zh-TW" sz="1600" dirty="0">
                  <a:latin typeface="微軟正黑體" pitchFamily="34" charset="-120"/>
                  <a:ea typeface="微軟正黑體" pitchFamily="34" charset="-120"/>
                </a:rPr>
                <a:t>Yunlin County</a:t>
              </a:r>
              <a:endParaRPr kumimoji="0" lang="zh-TW" altLang="en-US" sz="1600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5781826" y="1766699"/>
              <a:ext cx="24117579" cy="1547846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343" name="文字方塊 25"/>
          <p:cNvSpPr txBox="1">
            <a:spLocks noChangeArrowheads="1"/>
          </p:cNvSpPr>
          <p:nvPr/>
        </p:nvSpPr>
        <p:spPr bwMode="auto">
          <a:xfrm>
            <a:off x="202223" y="3179440"/>
            <a:ext cx="1502020" cy="105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Soil and Water Conservation Bureau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4"/>
              </a:rPr>
              <a:t>http://246.swcb.gov.tw/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Water Resources Agency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5"/>
              </a:rPr>
              <a:t>http://www.wra.gov.tw/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</a:rPr>
              <a:t>Directorate General of Highways</a:t>
            </a: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華康儷金黑 Std W8"/>
                <a:hlinkClick r:id="rId6"/>
              </a:rPr>
              <a:t>http://www.thb.gov.tw/</a:t>
            </a:r>
            <a:endParaRPr kumimoji="0" lang="en-US" altLang="zh-TW" sz="600" dirty="0">
              <a:latin typeface="微軟正黑體" pitchFamily="34" charset="-120"/>
              <a:ea typeface="微軟正黑體" pitchFamily="34" charset="-120"/>
              <a:cs typeface="華康儷金黑 Std W8"/>
            </a:endParaRPr>
          </a:p>
        </p:txBody>
      </p:sp>
      <p:sp>
        <p:nvSpPr>
          <p:cNvPr id="14345" name="文字方塊 27"/>
          <p:cNvSpPr txBox="1">
            <a:spLocks noChangeArrowheads="1"/>
          </p:cNvSpPr>
          <p:nvPr/>
        </p:nvSpPr>
        <p:spPr bwMode="auto">
          <a:xfrm>
            <a:off x="209598" y="1557338"/>
            <a:ext cx="14820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Population</a:t>
            </a:r>
            <a:r>
              <a:rPr kumimoji="0" lang="zh-TW" altLang="en-US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：</a:t>
            </a:r>
            <a:r>
              <a:rPr lang="en-US" altLang="zh-TW" sz="80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1,585</a:t>
            </a:r>
            <a:r>
              <a:rPr kumimoji="0" lang="en-US" altLang="zh-TW" sz="800" smtClean="0">
                <a:latin typeface="微軟正黑體" pitchFamily="34" charset="-120"/>
                <a:ea typeface="微軟正黑體" pitchFamily="34" charset="-120"/>
                <a:cs typeface="微軟正黑體"/>
              </a:rPr>
              <a:t>people</a:t>
            </a:r>
            <a:endParaRPr kumimoji="0" lang="zh-TW" altLang="en-US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35" name="文字方塊 61"/>
          <p:cNvSpPr txBox="1"/>
          <p:nvPr/>
        </p:nvSpPr>
        <p:spPr>
          <a:xfrm>
            <a:off x="141372" y="4479307"/>
            <a:ext cx="16278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9750" indent="-539750">
              <a:spcAft>
                <a:spcPts val="300"/>
              </a:spcAft>
            </a:pPr>
            <a:r>
              <a:rPr lang="en-US" altLang="zh-TW" sz="800" dirty="0">
                <a:latin typeface="+mj-lt"/>
                <a:ea typeface="微軟正黑體" pitchFamily="34" charset="-120"/>
              </a:rPr>
              <a:t>Earthquake: Take refuge at open spaces or parks.</a:t>
            </a:r>
          </a:p>
        </p:txBody>
      </p:sp>
      <p:sp>
        <p:nvSpPr>
          <p:cNvPr id="36" name="矩形 35"/>
          <p:cNvSpPr/>
          <p:nvPr/>
        </p:nvSpPr>
        <p:spPr bwMode="auto">
          <a:xfrm>
            <a:off x="2332949" y="6019824"/>
            <a:ext cx="1573823" cy="217488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800" dirty="0">
                <a:solidFill>
                  <a:schemeClr val="tx1"/>
                </a:solidFill>
                <a:latin typeface="+mj-lt"/>
                <a:ea typeface="微軟正黑體" pitchFamily="34" charset="-120"/>
              </a:rPr>
              <a:t>Village Boundary</a:t>
            </a:r>
            <a:endParaRPr kumimoji="0" lang="zh-TW" altLang="en-US" sz="800" dirty="0">
              <a:solidFill>
                <a:schemeClr val="tx1"/>
              </a:solidFill>
              <a:latin typeface="+mj-lt"/>
              <a:ea typeface="微軟正黑體" pitchFamily="34" charset="-120"/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81" y="6097248"/>
            <a:ext cx="512763" cy="5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" name="群組 69"/>
          <p:cNvGrpSpPr>
            <a:grpSpLocks/>
          </p:cNvGrpSpPr>
          <p:nvPr/>
        </p:nvGrpSpPr>
        <p:grpSpPr bwMode="auto">
          <a:xfrm>
            <a:off x="3823680" y="6052488"/>
            <a:ext cx="1575289" cy="400848"/>
            <a:chOff x="4192539" y="5889062"/>
            <a:chExt cx="1706238" cy="401421"/>
          </a:xfrm>
        </p:grpSpPr>
        <p:grpSp>
          <p:nvGrpSpPr>
            <p:cNvPr id="43" name="群組 63"/>
            <p:cNvGrpSpPr>
              <a:grpSpLocks/>
            </p:cNvGrpSpPr>
            <p:nvPr/>
          </p:nvGrpSpPr>
          <p:grpSpPr bwMode="auto">
            <a:xfrm>
              <a:off x="4192539" y="5889062"/>
              <a:ext cx="1706238" cy="217712"/>
              <a:chOff x="4192539" y="5889062"/>
              <a:chExt cx="1706238" cy="217712"/>
            </a:xfrm>
          </p:grpSpPr>
          <p:sp>
            <p:nvSpPr>
              <p:cNvPr id="47" name="矩形 46"/>
              <p:cNvSpPr/>
              <p:nvPr/>
            </p:nvSpPr>
            <p:spPr>
              <a:xfrm>
                <a:off x="4192539" y="5889062"/>
                <a:ext cx="1706238" cy="217799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altLang="zh-TW" sz="800" dirty="0">
                    <a:solidFill>
                      <a:schemeClr val="tx1"/>
                    </a:solidFill>
                    <a:latin typeface="+mj-lt"/>
                    <a:ea typeface="微軟正黑體" pitchFamily="34" charset="-120"/>
                  </a:rPr>
                  <a:t>Evacuation Route</a:t>
                </a:r>
                <a:endParaRPr kumimoji="0" lang="zh-TW" altLang="en-US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endParaRPr>
              </a:p>
            </p:txBody>
          </p:sp>
          <p:sp>
            <p:nvSpPr>
              <p:cNvPr id="51" name="向右箭號 109"/>
              <p:cNvSpPr>
                <a:spLocks noChangeAspect="1"/>
              </p:cNvSpPr>
              <p:nvPr/>
            </p:nvSpPr>
            <p:spPr bwMode="auto">
              <a:xfrm>
                <a:off x="4232219" y="5916089"/>
                <a:ext cx="277759" cy="144669"/>
              </a:xfrm>
              <a:prstGeom prst="rightArrow">
                <a:avLst>
                  <a:gd name="adj1" fmla="val 32705"/>
                  <a:gd name="adj2" fmla="val 54139"/>
                </a:avLst>
              </a:prstGeom>
              <a:blipFill dpi="0" rotWithShape="1">
                <a:blip r:embed="rId8" cstate="print">
                  <a:extLst/>
                </a:blip>
                <a:srcRect/>
                <a:stretch>
                  <a:fillRect/>
                </a:stretch>
              </a:blipFill>
              <a:ln w="95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46" name="矩形 45"/>
            <p:cNvSpPr/>
            <p:nvPr/>
          </p:nvSpPr>
          <p:spPr bwMode="auto">
            <a:xfrm>
              <a:off x="4453170" y="6102092"/>
              <a:ext cx="1445607" cy="188391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800" dirty="0">
                  <a:solidFill>
                    <a:schemeClr val="tx1"/>
                  </a:solidFill>
                  <a:latin typeface="+mj-lt"/>
                  <a:ea typeface="微軟正黑體" pitchFamily="34" charset="-120"/>
                </a:rPr>
                <a:t>Shelter for Earthquake</a:t>
              </a:r>
              <a:endParaRPr kumimoji="0" lang="zh-TW" altLang="en-US" sz="800" dirty="0">
                <a:solidFill>
                  <a:schemeClr val="tx1"/>
                </a:solidFill>
                <a:latin typeface="+mj-lt"/>
                <a:ea typeface="微軟正黑體" pitchFamily="34" charset="-120"/>
              </a:endParaRPr>
            </a:p>
          </p:txBody>
        </p:sp>
      </p:grpSp>
      <p:grpSp>
        <p:nvGrpSpPr>
          <p:cNvPr id="54" name="群組 62"/>
          <p:cNvGrpSpPr>
            <a:grpSpLocks/>
          </p:cNvGrpSpPr>
          <p:nvPr/>
        </p:nvGrpSpPr>
        <p:grpSpPr bwMode="auto">
          <a:xfrm>
            <a:off x="5596307" y="6021288"/>
            <a:ext cx="1701311" cy="513805"/>
            <a:chOff x="5918366" y="5877272"/>
            <a:chExt cx="1842946" cy="513556"/>
          </a:xfrm>
        </p:grpSpPr>
        <p:grpSp>
          <p:nvGrpSpPr>
            <p:cNvPr id="57" name="群組 1"/>
            <p:cNvGrpSpPr>
              <a:grpSpLocks/>
            </p:cNvGrpSpPr>
            <p:nvPr/>
          </p:nvGrpSpPr>
          <p:grpSpPr bwMode="auto">
            <a:xfrm>
              <a:off x="6028359" y="5877272"/>
              <a:ext cx="1732953" cy="225316"/>
              <a:chOff x="6028359" y="5877272"/>
              <a:chExt cx="1732953" cy="225316"/>
            </a:xfrm>
          </p:grpSpPr>
          <p:pic>
            <p:nvPicPr>
              <p:cNvPr id="63" name="圖片 12" descr="120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6028359" y="5923104"/>
                <a:ext cx="144000" cy="14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64" name="矩形 63"/>
              <p:cNvSpPr/>
              <p:nvPr/>
            </p:nvSpPr>
            <p:spPr>
              <a:xfrm>
                <a:off x="6304610" y="5877272"/>
                <a:ext cx="1456702" cy="225316"/>
              </a:xfrm>
              <a:prstGeom prst="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zh-TW" sz="800" dirty="0">
                    <a:solidFill>
                      <a:prstClr val="black"/>
                    </a:solidFill>
                    <a:latin typeface="+mj-lt"/>
                    <a:ea typeface="微軟正黑體" pitchFamily="34" charset="-120"/>
                  </a:rPr>
                  <a:t>Indoor Evacuation Shelter</a:t>
                </a:r>
                <a:endParaRPr lang="zh-TW" altLang="en-US" sz="800" dirty="0">
                  <a:solidFill>
                    <a:prstClr val="black"/>
                  </a:solidFill>
                  <a:latin typeface="+mj-lt"/>
                  <a:ea typeface="微軟正黑體" pitchFamily="34" charset="-120"/>
                </a:endParaRPr>
              </a:p>
            </p:txBody>
          </p:sp>
        </p:grpSp>
        <p:sp>
          <p:nvSpPr>
            <p:cNvPr id="58" name="矩形 57"/>
            <p:cNvSpPr/>
            <p:nvPr/>
          </p:nvSpPr>
          <p:spPr bwMode="auto">
            <a:xfrm>
              <a:off x="5918366" y="6165512"/>
              <a:ext cx="1842946" cy="225316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 sz="800" dirty="0">
                <a:solidFill>
                  <a:prstClr val="black"/>
                </a:solidFill>
                <a:latin typeface="+mj-lt"/>
                <a:ea typeface="微軟正黑體" pitchFamily="34" charset="-120"/>
              </a:endParaRPr>
            </a:p>
          </p:txBody>
        </p:sp>
      </p:grpSp>
      <p:pic>
        <p:nvPicPr>
          <p:cNvPr id="32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1497435" y="5200649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圖片 4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3884921" y="6278710"/>
            <a:ext cx="17938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007" y="5612526"/>
            <a:ext cx="72548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" name="群組 9"/>
          <p:cNvGrpSpPr>
            <a:grpSpLocks/>
          </p:cNvGrpSpPr>
          <p:nvPr/>
        </p:nvGrpSpPr>
        <p:grpSpPr bwMode="auto">
          <a:xfrm>
            <a:off x="202223" y="476249"/>
            <a:ext cx="1487366" cy="4680943"/>
            <a:chOff x="378347" y="1476253"/>
            <a:chExt cx="5040560" cy="14284282"/>
          </a:xfrm>
        </p:grpSpPr>
        <p:sp>
          <p:nvSpPr>
            <p:cNvPr id="62" name="矩形 61"/>
            <p:cNvSpPr/>
            <p:nvPr/>
          </p:nvSpPr>
          <p:spPr>
            <a:xfrm>
              <a:off x="378347" y="1476253"/>
              <a:ext cx="5040560" cy="88856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5" name="矩形 64"/>
            <p:cNvSpPr/>
            <p:nvPr/>
          </p:nvSpPr>
          <p:spPr>
            <a:xfrm>
              <a:off x="378347" y="2364825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Administration Zone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378347" y="5380832"/>
              <a:ext cx="5040560" cy="4311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Emergency notification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378347" y="9071348"/>
              <a:ext cx="5040560" cy="7566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9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Disaster Prevention Information Website</a:t>
              </a:r>
              <a:endParaRPr kumimoji="0" lang="zh-TW" altLang="en-US" sz="9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>
            <a:xfrm>
              <a:off x="378347" y="12841187"/>
              <a:ext cx="5040560" cy="43599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Principle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378347" y="15329386"/>
              <a:ext cx="5040560" cy="43114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TW" sz="1000" b="1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rPr>
                <a:t>Evacuation Shelter</a:t>
              </a:r>
              <a:endParaRPr kumimoji="0" lang="zh-TW" altLang="en-US" sz="1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71" name="矩形 70"/>
          <p:cNvSpPr/>
          <p:nvPr/>
        </p:nvSpPr>
        <p:spPr bwMode="auto">
          <a:xfrm>
            <a:off x="202223" y="6504438"/>
            <a:ext cx="1487366" cy="20116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Made by </a:t>
            </a:r>
            <a:r>
              <a:rPr lang="en-US" altLang="zh-TW" sz="600" b="1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Baozhong</a:t>
            </a:r>
            <a:r>
              <a:rPr kumimoji="0" lang="en-US" altLang="zh-TW" sz="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Township Office, </a:t>
            </a:r>
            <a:r>
              <a:rPr kumimoji="0" lang="en-US" altLang="zh-TW" sz="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July</a:t>
            </a:r>
            <a:r>
              <a:rPr kumimoji="0" lang="en-US" altLang="zh-TW" sz="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2022 </a:t>
            </a:r>
            <a:endParaRPr kumimoji="0" lang="zh-TW" altLang="en-US" sz="600" b="1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28724" y="153408"/>
            <a:ext cx="1015919" cy="307777"/>
          </a:xfrm>
          <a:prstGeom prst="rect">
            <a:avLst/>
          </a:prstGeom>
          <a:ln>
            <a:solidFill>
              <a:schemeClr val="bg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altLang="zh-TW" sz="1400" dirty="0">
                <a:solidFill>
                  <a:schemeClr val="bg1"/>
                </a:solidFill>
              </a:rPr>
              <a:t>Earthquake</a:t>
            </a: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65476"/>
            <a:ext cx="1388368" cy="623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5" name="文字方塊 24"/>
          <p:cNvSpPr txBox="1">
            <a:spLocks noChangeArrowheads="1"/>
          </p:cNvSpPr>
          <p:nvPr/>
        </p:nvSpPr>
        <p:spPr bwMode="auto">
          <a:xfrm>
            <a:off x="141372" y="1881305"/>
            <a:ext cx="1548217" cy="1131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Baozhnog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Township 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Emergency Operation Center,(EOC)</a:t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05-6972005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Chief of 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Village: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GUO,FENG-LIN,(</a:t>
            </a:r>
            <a:r>
              <a:rPr lang="zh-TW" altLang="en-US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郭峯霖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)</a:t>
            </a:r>
            <a: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lang="en-US" altLang="zh-TW" sz="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Mobile</a:t>
            </a:r>
            <a:r>
              <a:rPr kumimoji="0"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05-697-6802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Police Office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2040</a:t>
            </a:r>
            <a:endParaRPr kumimoji="0" lang="en-US" altLang="zh-TW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600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</a:t>
            </a:r>
            <a:r>
              <a:rPr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>Fire Department</a:t>
            </a:r>
            <a: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  <a:t/>
            </a:r>
            <a:br>
              <a:rPr kumimoji="0" lang="en-US" altLang="zh-TW" sz="600" dirty="0">
                <a:latin typeface="微軟正黑體" pitchFamily="34" charset="-120"/>
                <a:ea typeface="微軟正黑體" pitchFamily="34" charset="-120"/>
                <a:cs typeface="微軟正黑體"/>
              </a:rPr>
            </a:b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lang="en-US" altLang="zh-TW" sz="600" dirty="0" smtClean="0">
                <a:latin typeface="微軟正黑體" pitchFamily="34" charset="-120"/>
                <a:ea typeface="微軟正黑體" pitchFamily="34" charset="-120"/>
                <a:cs typeface="微軟正黑體"/>
                <a:sym typeface="Wingdings" pitchFamily="2" charset="2"/>
              </a:rPr>
              <a:t>: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</a:t>
            </a:r>
            <a:r>
              <a:rPr kumimoji="0"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-</a:t>
            </a:r>
            <a:r>
              <a:rPr lang="en-US" altLang="zh-TW" sz="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2146</a:t>
            </a:r>
            <a:endParaRPr kumimoji="0" lang="zh-TW" altLang="en-US" sz="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sp>
        <p:nvSpPr>
          <p:cNvPr id="61" name="文字方塊 31"/>
          <p:cNvSpPr txBox="1">
            <a:spLocks noChangeArrowheads="1"/>
          </p:cNvSpPr>
          <p:nvPr/>
        </p:nvSpPr>
        <p:spPr bwMode="auto">
          <a:xfrm>
            <a:off x="215307" y="5161208"/>
            <a:ext cx="147103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Shelter: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 Office</a:t>
            </a:r>
            <a:endParaRPr kumimoji="0" lang="en-US" altLang="zh-TW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Accommodate: 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113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people</a:t>
            </a:r>
            <a:endParaRPr kumimoji="0" lang="zh-TW" altLang="en-US" sz="800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r>
              <a:rPr kumimoji="0"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Address</a:t>
            </a:r>
            <a:r>
              <a:rPr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No. 451,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Zhongzheng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Rd., </a:t>
            </a:r>
            <a:r>
              <a:rPr lang="en-US" altLang="zh-TW" sz="800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Baozhong</a:t>
            </a:r>
            <a:r>
              <a:rPr lang="en-US" altLang="zh-TW" sz="8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 Township, Yunlin County 634, Taiwan (R.O.C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.)</a:t>
            </a:r>
          </a:p>
          <a:p>
            <a:pPr>
              <a:spcAft>
                <a:spcPts val="300"/>
              </a:spcAft>
            </a:pPr>
            <a:r>
              <a:rPr lang="en-US" altLang="zh-TW" sz="800" dirty="0" smtClean="0">
                <a:latin typeface="微軟正黑體" pitchFamily="34" charset="-120"/>
                <a:ea typeface="微軟正黑體" pitchFamily="34" charset="-120"/>
                <a:cs typeface="微軟正黑體"/>
              </a:rPr>
              <a:t>TEL</a:t>
            </a:r>
            <a:r>
              <a:rPr kumimoji="0" lang="en-US" altLang="zh-TW" sz="800" dirty="0">
                <a:latin typeface="微軟正黑體" pitchFamily="34" charset="-120"/>
                <a:ea typeface="微軟正黑體" pitchFamily="34" charset="-120"/>
                <a:cs typeface="微軟正黑體"/>
              </a:rPr>
              <a:t>: </a:t>
            </a:r>
            <a:r>
              <a:rPr kumimoji="0"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05-</a:t>
            </a:r>
            <a:r>
              <a:rPr lang="en-US" altLang="zh-TW" sz="8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微軟正黑體"/>
              </a:rPr>
              <a:t>697-2005</a:t>
            </a:r>
            <a:endParaRPr kumimoji="0" lang="en-US" altLang="zh-TW" sz="8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  <a:cs typeface="微軟正黑體"/>
            </a:endParaRPr>
          </a:p>
          <a:p>
            <a:pPr>
              <a:spcAft>
                <a:spcPts val="300"/>
              </a:spcAft>
            </a:pPr>
            <a:endParaRPr kumimoji="0" lang="en-US" altLang="zh-TW" sz="800" dirty="0">
              <a:latin typeface="微軟正黑體" pitchFamily="34" charset="-120"/>
              <a:ea typeface="微軟正黑體" pitchFamily="34" charset="-120"/>
              <a:cs typeface="微軟正黑體"/>
            </a:endParaRPr>
          </a:p>
        </p:txBody>
      </p:sp>
      <p:pic>
        <p:nvPicPr>
          <p:cNvPr id="70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2" t="45557" r="37375" b="10498"/>
          <a:stretch>
            <a:fillRect/>
          </a:stretch>
        </p:blipFill>
        <p:spPr bwMode="auto">
          <a:xfrm>
            <a:off x="1861517" y="620713"/>
            <a:ext cx="6958955" cy="486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24292" t="45557" r="37375" b="1049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2" name="Picture 4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002087"/>
            <a:ext cx="396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" name="AutoShape 45"/>
          <p:cNvSpPr>
            <a:spLocks noChangeArrowheads="1"/>
          </p:cNvSpPr>
          <p:nvPr/>
        </p:nvSpPr>
        <p:spPr bwMode="auto">
          <a:xfrm rot="1140000">
            <a:off x="2980954" y="3356091"/>
            <a:ext cx="277812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4" name="AutoShape 46"/>
          <p:cNvSpPr>
            <a:spLocks noChangeArrowheads="1"/>
          </p:cNvSpPr>
          <p:nvPr/>
        </p:nvSpPr>
        <p:spPr bwMode="auto">
          <a:xfrm rot="16560000">
            <a:off x="3771128" y="3778691"/>
            <a:ext cx="277813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5" name="AutoShape 49"/>
          <p:cNvSpPr>
            <a:spLocks noChangeArrowheads="1"/>
          </p:cNvSpPr>
          <p:nvPr/>
        </p:nvSpPr>
        <p:spPr bwMode="auto">
          <a:xfrm rot="1232768">
            <a:off x="4930546" y="2623064"/>
            <a:ext cx="269875" cy="144463"/>
          </a:xfrm>
          <a:prstGeom prst="rightArrow">
            <a:avLst>
              <a:gd name="adj1" fmla="val 32704"/>
              <a:gd name="adj2" fmla="val 52593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6" name="AutoShape 47"/>
          <p:cNvSpPr>
            <a:spLocks noChangeArrowheads="1"/>
          </p:cNvSpPr>
          <p:nvPr/>
        </p:nvSpPr>
        <p:spPr bwMode="auto">
          <a:xfrm rot="21180000">
            <a:off x="6448911" y="3835767"/>
            <a:ext cx="277813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AutoShape 48"/>
          <p:cNvSpPr>
            <a:spLocks noChangeArrowheads="1"/>
          </p:cNvSpPr>
          <p:nvPr/>
        </p:nvSpPr>
        <p:spPr bwMode="auto">
          <a:xfrm rot="19440000">
            <a:off x="6440752" y="4488364"/>
            <a:ext cx="277812" cy="144463"/>
          </a:xfrm>
          <a:prstGeom prst="rightArrow">
            <a:avLst>
              <a:gd name="adj1" fmla="val 32704"/>
              <a:gd name="adj2" fmla="val 54140"/>
            </a:avLst>
          </a:prstGeom>
          <a:blipFill dpi="0" rotWithShape="0">
            <a:blip r:embed="rId8"/>
            <a:srcRect/>
            <a:stretch>
              <a:fillRect/>
            </a:stretch>
          </a:blipFill>
          <a:ln w="9360" cap="sq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6628143" y="4509314"/>
            <a:ext cx="2257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 smtClean="0">
                <a:solidFill>
                  <a:srgbClr val="FF0000"/>
                </a:solidFill>
              </a:rPr>
              <a:t>(</a:t>
            </a:r>
            <a:r>
              <a:rPr lang="en-US" altLang="zh-TW" sz="1400" b="1" dirty="0" err="1" smtClean="0">
                <a:solidFill>
                  <a:srgbClr val="FF0000"/>
                </a:solidFill>
              </a:rPr>
              <a:t>Baozhong</a:t>
            </a:r>
            <a:r>
              <a:rPr lang="en-US" altLang="zh-TW" sz="1400" b="1" dirty="0" smtClean="0">
                <a:solidFill>
                  <a:srgbClr val="FF0000"/>
                </a:solidFill>
              </a:rPr>
              <a:t> </a:t>
            </a:r>
            <a:r>
              <a:rPr lang="en-US" altLang="zh-TW" sz="1400" b="1" dirty="0">
                <a:solidFill>
                  <a:srgbClr val="FF0000"/>
                </a:solidFill>
              </a:rPr>
              <a:t>Township </a:t>
            </a:r>
            <a:r>
              <a:rPr lang="en-US" altLang="zh-TW" sz="1400" b="1" dirty="0" smtClean="0">
                <a:solidFill>
                  <a:srgbClr val="FF0000"/>
                </a:solidFill>
              </a:rPr>
              <a:t>Office)</a:t>
            </a:r>
            <a:endParaRPr lang="en-US" altLang="zh-TW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111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129</Words>
  <Application>Microsoft Office PowerPoint</Application>
  <PresentationFormat>如螢幕大小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acer</cp:lastModifiedBy>
  <cp:revision>31</cp:revision>
  <dcterms:created xsi:type="dcterms:W3CDTF">2022-05-23T07:29:14Z</dcterms:created>
  <dcterms:modified xsi:type="dcterms:W3CDTF">2022-07-08T07:39:59Z</dcterms:modified>
</cp:coreProperties>
</file>