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7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4B043E-64AE-4926-81B3-DAF9DA995FD0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F004ED-3A41-4D89-BA68-2BBD65B502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09579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80E418-4820-4971-A69D-39EEFB653BF7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1517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8.png"/><Relationship Id="rId3" Type="http://schemas.openxmlformats.org/officeDocument/2006/relationships/image" Target="../media/image1.png"/><Relationship Id="rId7" Type="http://schemas.openxmlformats.org/officeDocument/2006/relationships/image" Target="../media/image2.png"/><Relationship Id="rId12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thb.gov.tw/" TargetMode="External"/><Relationship Id="rId11" Type="http://schemas.openxmlformats.org/officeDocument/2006/relationships/image" Target="../media/image6.png"/><Relationship Id="rId5" Type="http://schemas.openxmlformats.org/officeDocument/2006/relationships/hyperlink" Target="http://www.wra.gov.tw/" TargetMode="External"/><Relationship Id="rId10" Type="http://schemas.openxmlformats.org/officeDocument/2006/relationships/image" Target="../media/image5.png"/><Relationship Id="rId4" Type="http://schemas.openxmlformats.org/officeDocument/2006/relationships/hyperlink" Target="http://246.swcb.gov.tw/" TargetMode="External"/><Relationship Id="rId9" Type="http://schemas.openxmlformats.org/officeDocument/2006/relationships/image" Target="../media/image4.jpeg"/><Relationship Id="rId1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370" y="451319"/>
            <a:ext cx="1506537" cy="626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4340" name="群組 17"/>
          <p:cNvGrpSpPr>
            <a:grpSpLocks/>
          </p:cNvGrpSpPr>
          <p:nvPr/>
        </p:nvGrpSpPr>
        <p:grpSpPr bwMode="auto">
          <a:xfrm>
            <a:off x="84992" y="8055"/>
            <a:ext cx="8940312" cy="6840537"/>
            <a:chOff x="-14333" y="0"/>
            <a:chExt cx="30276000" cy="21384000"/>
          </a:xfrm>
        </p:grpSpPr>
        <p:sp>
          <p:nvSpPr>
            <p:cNvPr id="19" name="矩形 18"/>
            <p:cNvSpPr/>
            <p:nvPr/>
          </p:nvSpPr>
          <p:spPr>
            <a:xfrm>
              <a:off x="-14333" y="0"/>
              <a:ext cx="30276000" cy="21384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377704" y="397011"/>
              <a:ext cx="29521704" cy="1076891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sz="1600" dirty="0" smtClean="0">
                  <a:latin typeface="微軟正黑體" pitchFamily="34" charset="-120"/>
                  <a:ea typeface="微軟正黑體" pitchFamily="34" charset="-120"/>
                </a:rPr>
                <a:t>            Evacuation </a:t>
              </a:r>
              <a:r>
                <a:rPr lang="en-US" altLang="zh-TW" sz="1600" dirty="0">
                  <a:latin typeface="微軟正黑體" pitchFamily="34" charset="-120"/>
                  <a:ea typeface="微軟正黑體" pitchFamily="34" charset="-120"/>
                </a:rPr>
                <a:t>Map</a:t>
              </a:r>
              <a:r>
                <a:rPr lang="zh-TW" altLang="en-US" sz="1600" dirty="0">
                  <a:latin typeface="微軟正黑體" pitchFamily="34" charset="-120"/>
                  <a:ea typeface="微軟正黑體" pitchFamily="34" charset="-120"/>
                </a:rPr>
                <a:t> </a:t>
              </a:r>
              <a:r>
                <a:rPr lang="en-US" altLang="zh-TW" sz="1600" dirty="0">
                  <a:latin typeface="微軟正黑體" pitchFamily="34" charset="-120"/>
                  <a:ea typeface="微軟正黑體" pitchFamily="34" charset="-120"/>
                </a:rPr>
                <a:t>of </a:t>
              </a:r>
              <a:r>
                <a:rPr lang="en-US" altLang="zh-TW" sz="1600" dirty="0" err="1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Longyan</a:t>
              </a:r>
              <a:r>
                <a:rPr lang="en-US" altLang="zh-TW" sz="1600" dirty="0">
                  <a:latin typeface="微軟正黑體" pitchFamily="34" charset="-120"/>
                  <a:ea typeface="微軟正黑體" pitchFamily="34" charset="-120"/>
                </a:rPr>
                <a:t> </a:t>
              </a:r>
              <a:r>
                <a:rPr lang="en-US" altLang="zh-TW" sz="1600" dirty="0" smtClean="0">
                  <a:latin typeface="微軟正黑體" pitchFamily="34" charset="-120"/>
                  <a:ea typeface="微軟正黑體" pitchFamily="34" charset="-120"/>
                </a:rPr>
                <a:t>Village</a:t>
              </a:r>
              <a:r>
                <a:rPr lang="en-US" altLang="zh-TW" sz="1600" dirty="0">
                  <a:latin typeface="微軟正黑體" pitchFamily="34" charset="-120"/>
                  <a:ea typeface="微軟正黑體" pitchFamily="34" charset="-120"/>
                </a:rPr>
                <a:t>, </a:t>
              </a:r>
              <a:r>
                <a:rPr lang="en-US" altLang="zh-TW" sz="1600" dirty="0" err="1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Baozhong</a:t>
              </a:r>
              <a:r>
                <a:rPr lang="en-US" altLang="zh-TW" sz="1600" dirty="0" smtClean="0">
                  <a:latin typeface="微軟正黑體" pitchFamily="34" charset="-120"/>
                  <a:ea typeface="微軟正黑體" pitchFamily="34" charset="-120"/>
                </a:rPr>
                <a:t> </a:t>
              </a:r>
              <a:r>
                <a:rPr lang="en-US" altLang="zh-TW" sz="1600" dirty="0">
                  <a:latin typeface="微軟正黑體" pitchFamily="34" charset="-120"/>
                  <a:ea typeface="微軟正黑體" pitchFamily="34" charset="-120"/>
                </a:rPr>
                <a:t>Township,</a:t>
              </a:r>
              <a:r>
                <a:rPr lang="zh-TW" altLang="en-US" sz="1600" dirty="0">
                  <a:latin typeface="微軟正黑體" pitchFamily="34" charset="-120"/>
                  <a:ea typeface="微軟正黑體" pitchFamily="34" charset="-120"/>
                </a:rPr>
                <a:t> </a:t>
              </a:r>
              <a:r>
                <a:rPr lang="en-US" altLang="zh-TW" sz="1600" dirty="0">
                  <a:latin typeface="微軟正黑體" pitchFamily="34" charset="-120"/>
                  <a:ea typeface="微軟正黑體" pitchFamily="34" charset="-120"/>
                </a:rPr>
                <a:t>Yunlin County</a:t>
              </a:r>
              <a:endParaRPr kumimoji="0" lang="zh-TW" altLang="en-US" sz="1600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5781826" y="1766699"/>
              <a:ext cx="24117579" cy="1547846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sp>
        <p:nvSpPr>
          <p:cNvPr id="14343" name="文字方塊 25"/>
          <p:cNvSpPr txBox="1">
            <a:spLocks noChangeArrowheads="1"/>
          </p:cNvSpPr>
          <p:nvPr/>
        </p:nvSpPr>
        <p:spPr bwMode="auto">
          <a:xfrm>
            <a:off x="202223" y="3179440"/>
            <a:ext cx="1502020" cy="105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ts val="700"/>
              </a:lnSpc>
              <a:spcAft>
                <a:spcPts val="600"/>
              </a:spcAft>
            </a:pPr>
            <a:r>
              <a:rPr lang="en-US" altLang="zh-TW" sz="600" dirty="0">
                <a:latin typeface="微軟正黑體" pitchFamily="34" charset="-120"/>
                <a:ea typeface="微軟正黑體" pitchFamily="34" charset="-120"/>
                <a:cs typeface="華康儷金黑 Std W8"/>
              </a:rPr>
              <a:t>Soil and Water Conservation Bureau</a:t>
            </a:r>
          </a:p>
          <a:p>
            <a:pPr>
              <a:lnSpc>
                <a:spcPts val="700"/>
              </a:lnSpc>
              <a:spcAft>
                <a:spcPts val="600"/>
              </a:spcAft>
            </a:pPr>
            <a: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華康儷金黑 Std W8"/>
                <a:hlinkClick r:id="rId4"/>
              </a:rPr>
              <a:t>http://246.swcb.gov.tw/</a:t>
            </a:r>
            <a:endParaRPr kumimoji="0" lang="en-US" altLang="zh-TW" sz="600" dirty="0">
              <a:latin typeface="微軟正黑體" pitchFamily="34" charset="-120"/>
              <a:ea typeface="微軟正黑體" pitchFamily="34" charset="-120"/>
              <a:cs typeface="華康儷金黑 Std W8"/>
            </a:endParaRPr>
          </a:p>
          <a:p>
            <a:pPr>
              <a:lnSpc>
                <a:spcPts val="700"/>
              </a:lnSpc>
              <a:spcAft>
                <a:spcPts val="600"/>
              </a:spcAft>
            </a:pPr>
            <a:r>
              <a:rPr lang="en-US" altLang="zh-TW" sz="600" dirty="0">
                <a:latin typeface="微軟正黑體" pitchFamily="34" charset="-120"/>
                <a:ea typeface="微軟正黑體" pitchFamily="34" charset="-120"/>
                <a:cs typeface="華康儷金黑 Std W8"/>
              </a:rPr>
              <a:t>Water Resources Agency</a:t>
            </a:r>
            <a:endParaRPr kumimoji="0" lang="en-US" altLang="zh-TW" sz="600" dirty="0">
              <a:latin typeface="微軟正黑體" pitchFamily="34" charset="-120"/>
              <a:ea typeface="微軟正黑體" pitchFamily="34" charset="-120"/>
              <a:cs typeface="華康儷金黑 Std W8"/>
            </a:endParaRPr>
          </a:p>
          <a:p>
            <a:pPr>
              <a:lnSpc>
                <a:spcPts val="700"/>
              </a:lnSpc>
              <a:spcAft>
                <a:spcPts val="600"/>
              </a:spcAft>
            </a:pPr>
            <a: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華康儷金黑 Std W8"/>
                <a:hlinkClick r:id="rId5"/>
              </a:rPr>
              <a:t>http://www.wra.gov.tw/</a:t>
            </a:r>
            <a:endParaRPr kumimoji="0" lang="en-US" altLang="zh-TW" sz="600" dirty="0">
              <a:latin typeface="微軟正黑體" pitchFamily="34" charset="-120"/>
              <a:ea typeface="微軟正黑體" pitchFamily="34" charset="-120"/>
              <a:cs typeface="華康儷金黑 Std W8"/>
            </a:endParaRPr>
          </a:p>
          <a:p>
            <a:pPr>
              <a:lnSpc>
                <a:spcPts val="700"/>
              </a:lnSpc>
              <a:spcAft>
                <a:spcPts val="600"/>
              </a:spcAft>
            </a:pPr>
            <a:r>
              <a:rPr lang="en-US" altLang="zh-TW" sz="600" dirty="0">
                <a:latin typeface="微軟正黑體" pitchFamily="34" charset="-120"/>
                <a:ea typeface="微軟正黑體" pitchFamily="34" charset="-120"/>
                <a:cs typeface="華康儷金黑 Std W8"/>
              </a:rPr>
              <a:t>Directorate General of Highways</a:t>
            </a:r>
          </a:p>
          <a:p>
            <a:pPr>
              <a:lnSpc>
                <a:spcPts val="700"/>
              </a:lnSpc>
              <a:spcAft>
                <a:spcPts val="600"/>
              </a:spcAft>
            </a:pPr>
            <a: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華康儷金黑 Std W8"/>
                <a:hlinkClick r:id="rId6"/>
              </a:rPr>
              <a:t>http://www.thb.gov.tw/</a:t>
            </a:r>
            <a:endParaRPr kumimoji="0" lang="en-US" altLang="zh-TW" sz="600" dirty="0">
              <a:latin typeface="微軟正黑體" pitchFamily="34" charset="-120"/>
              <a:ea typeface="微軟正黑體" pitchFamily="34" charset="-120"/>
              <a:cs typeface="華康儷金黑 Std W8"/>
            </a:endParaRPr>
          </a:p>
        </p:txBody>
      </p:sp>
      <p:sp>
        <p:nvSpPr>
          <p:cNvPr id="14345" name="文字方塊 27"/>
          <p:cNvSpPr txBox="1">
            <a:spLocks noChangeArrowheads="1"/>
          </p:cNvSpPr>
          <p:nvPr/>
        </p:nvSpPr>
        <p:spPr bwMode="auto">
          <a:xfrm>
            <a:off x="209598" y="1557338"/>
            <a:ext cx="148208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zh-TW" sz="800" dirty="0">
                <a:latin typeface="微軟正黑體" pitchFamily="34" charset="-120"/>
                <a:ea typeface="微軟正黑體" pitchFamily="34" charset="-120"/>
                <a:cs typeface="微軟正黑體"/>
              </a:rPr>
              <a:t>Population</a:t>
            </a:r>
            <a:r>
              <a:rPr kumimoji="0" lang="zh-TW" altLang="en-US" sz="8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：</a:t>
            </a:r>
            <a:r>
              <a:rPr lang="en-US" altLang="zh-TW" sz="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1,303</a:t>
            </a:r>
            <a:r>
              <a:rPr kumimoji="0" lang="en-US" altLang="zh-TW" sz="8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people</a:t>
            </a:r>
            <a:endParaRPr kumimoji="0" lang="zh-TW" altLang="en-US" sz="800" dirty="0">
              <a:latin typeface="微軟正黑體" pitchFamily="34" charset="-120"/>
              <a:ea typeface="微軟正黑體" pitchFamily="34" charset="-120"/>
              <a:cs typeface="微軟正黑體"/>
            </a:endParaRPr>
          </a:p>
        </p:txBody>
      </p:sp>
      <p:sp>
        <p:nvSpPr>
          <p:cNvPr id="35" name="文字方塊 61"/>
          <p:cNvSpPr txBox="1"/>
          <p:nvPr/>
        </p:nvSpPr>
        <p:spPr>
          <a:xfrm>
            <a:off x="141372" y="4479307"/>
            <a:ext cx="16278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9750" indent="-539750">
              <a:spcAft>
                <a:spcPts val="300"/>
              </a:spcAft>
            </a:pPr>
            <a:r>
              <a:rPr lang="en-US" altLang="zh-TW" sz="800" dirty="0">
                <a:latin typeface="+mj-lt"/>
                <a:ea typeface="微軟正黑體" pitchFamily="34" charset="-120"/>
              </a:rPr>
              <a:t>Earthquake: Take refuge at open spaces or parks.</a:t>
            </a:r>
          </a:p>
        </p:txBody>
      </p:sp>
      <p:sp>
        <p:nvSpPr>
          <p:cNvPr id="36" name="矩形 35"/>
          <p:cNvSpPr/>
          <p:nvPr/>
        </p:nvSpPr>
        <p:spPr bwMode="auto">
          <a:xfrm>
            <a:off x="2332949" y="6019824"/>
            <a:ext cx="1573823" cy="217488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sz="800" dirty="0">
                <a:solidFill>
                  <a:schemeClr val="tx1"/>
                </a:solidFill>
                <a:latin typeface="+mj-lt"/>
                <a:ea typeface="微軟正黑體" pitchFamily="34" charset="-120"/>
              </a:rPr>
              <a:t>Village Boundary</a:t>
            </a:r>
            <a:endParaRPr kumimoji="0" lang="zh-TW" altLang="en-US" sz="800" dirty="0">
              <a:solidFill>
                <a:schemeClr val="tx1"/>
              </a:solidFill>
              <a:latin typeface="+mj-lt"/>
              <a:ea typeface="微軟正黑體" pitchFamily="34" charset="-120"/>
            </a:endParaRPr>
          </a:p>
        </p:txBody>
      </p:sp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81" y="6097248"/>
            <a:ext cx="512763" cy="55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1" name="群組 69"/>
          <p:cNvGrpSpPr>
            <a:grpSpLocks/>
          </p:cNvGrpSpPr>
          <p:nvPr/>
        </p:nvGrpSpPr>
        <p:grpSpPr bwMode="auto">
          <a:xfrm>
            <a:off x="3823680" y="6052488"/>
            <a:ext cx="1575289" cy="400848"/>
            <a:chOff x="4192539" y="5889062"/>
            <a:chExt cx="1706238" cy="401421"/>
          </a:xfrm>
        </p:grpSpPr>
        <p:grpSp>
          <p:nvGrpSpPr>
            <p:cNvPr id="43" name="群組 63"/>
            <p:cNvGrpSpPr>
              <a:grpSpLocks/>
            </p:cNvGrpSpPr>
            <p:nvPr/>
          </p:nvGrpSpPr>
          <p:grpSpPr bwMode="auto">
            <a:xfrm>
              <a:off x="4192539" y="5889062"/>
              <a:ext cx="1706238" cy="217712"/>
              <a:chOff x="4192539" y="5889062"/>
              <a:chExt cx="1706238" cy="217712"/>
            </a:xfrm>
          </p:grpSpPr>
          <p:sp>
            <p:nvSpPr>
              <p:cNvPr id="47" name="矩形 46"/>
              <p:cNvSpPr/>
              <p:nvPr/>
            </p:nvSpPr>
            <p:spPr>
              <a:xfrm>
                <a:off x="4192539" y="5889062"/>
                <a:ext cx="1706238" cy="217799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zh-TW" sz="800" dirty="0">
                    <a:solidFill>
                      <a:schemeClr val="tx1"/>
                    </a:solidFill>
                    <a:latin typeface="+mj-lt"/>
                    <a:ea typeface="微軟正黑體" pitchFamily="34" charset="-120"/>
                  </a:rPr>
                  <a:t>Evacuation Route</a:t>
                </a:r>
                <a:endParaRPr kumimoji="0" lang="zh-TW" altLang="en-US" sz="800" dirty="0">
                  <a:solidFill>
                    <a:schemeClr val="tx1"/>
                  </a:solidFill>
                  <a:latin typeface="+mj-lt"/>
                  <a:ea typeface="微軟正黑體" pitchFamily="34" charset="-120"/>
                </a:endParaRPr>
              </a:p>
            </p:txBody>
          </p:sp>
          <p:sp>
            <p:nvSpPr>
              <p:cNvPr id="51" name="向右箭號 109"/>
              <p:cNvSpPr>
                <a:spLocks noChangeAspect="1"/>
              </p:cNvSpPr>
              <p:nvPr/>
            </p:nvSpPr>
            <p:spPr bwMode="auto">
              <a:xfrm>
                <a:off x="4232219" y="5916089"/>
                <a:ext cx="277759" cy="144669"/>
              </a:xfrm>
              <a:prstGeom prst="rightArrow">
                <a:avLst>
                  <a:gd name="adj1" fmla="val 32705"/>
                  <a:gd name="adj2" fmla="val 54139"/>
                </a:avLst>
              </a:prstGeom>
              <a:blipFill dpi="0" rotWithShape="1">
                <a:blip r:embed="rId8" cstate="print">
                  <a:extLst/>
                </a:blip>
                <a:srcRect/>
                <a:stretch>
                  <a:fillRect/>
                </a:stretch>
              </a:blipFill>
              <a:ln w="952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TW" altLang="en-US">
                  <a:latin typeface="+mj-lt"/>
                  <a:ea typeface="微軟正黑體" pitchFamily="34" charset="-120"/>
                </a:endParaRPr>
              </a:p>
            </p:txBody>
          </p:sp>
        </p:grpSp>
        <p:sp>
          <p:nvSpPr>
            <p:cNvPr id="46" name="矩形 45"/>
            <p:cNvSpPr/>
            <p:nvPr/>
          </p:nvSpPr>
          <p:spPr bwMode="auto">
            <a:xfrm>
              <a:off x="4453170" y="6102092"/>
              <a:ext cx="1445607" cy="188391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 sz="800" dirty="0">
                  <a:solidFill>
                    <a:schemeClr val="tx1"/>
                  </a:solidFill>
                  <a:latin typeface="+mj-lt"/>
                  <a:ea typeface="微軟正黑體" pitchFamily="34" charset="-120"/>
                </a:rPr>
                <a:t>Shelter for Earthquake</a:t>
              </a:r>
              <a:endParaRPr kumimoji="0" lang="zh-TW" altLang="en-US" sz="800" dirty="0">
                <a:solidFill>
                  <a:schemeClr val="tx1"/>
                </a:solidFill>
                <a:latin typeface="+mj-lt"/>
                <a:ea typeface="微軟正黑體" pitchFamily="34" charset="-120"/>
              </a:endParaRPr>
            </a:p>
          </p:txBody>
        </p:sp>
      </p:grpSp>
      <p:grpSp>
        <p:nvGrpSpPr>
          <p:cNvPr id="54" name="群組 62"/>
          <p:cNvGrpSpPr>
            <a:grpSpLocks/>
          </p:cNvGrpSpPr>
          <p:nvPr/>
        </p:nvGrpSpPr>
        <p:grpSpPr bwMode="auto">
          <a:xfrm>
            <a:off x="5596307" y="6021288"/>
            <a:ext cx="1701311" cy="513805"/>
            <a:chOff x="5918366" y="5877272"/>
            <a:chExt cx="1842946" cy="513556"/>
          </a:xfrm>
        </p:grpSpPr>
        <p:grpSp>
          <p:nvGrpSpPr>
            <p:cNvPr id="57" name="群組 1"/>
            <p:cNvGrpSpPr>
              <a:grpSpLocks/>
            </p:cNvGrpSpPr>
            <p:nvPr/>
          </p:nvGrpSpPr>
          <p:grpSpPr bwMode="auto">
            <a:xfrm>
              <a:off x="6028359" y="5877272"/>
              <a:ext cx="1732953" cy="225316"/>
              <a:chOff x="6028359" y="5877272"/>
              <a:chExt cx="1732953" cy="225316"/>
            </a:xfrm>
          </p:grpSpPr>
          <p:pic>
            <p:nvPicPr>
              <p:cNvPr id="63" name="圖片 12" descr="120"/>
              <p:cNvPicPr>
                <a:picLocks noChangeAspect="1" noChangeArrowheads="1"/>
              </p:cNvPicPr>
              <p:nvPr/>
            </p:nvPicPr>
            <p:blipFill>
              <a:blip r:embed="rId9"/>
              <a:srcRect/>
              <a:stretch>
                <a:fillRect/>
              </a:stretch>
            </p:blipFill>
            <p:spPr bwMode="auto">
              <a:xfrm>
                <a:off x="6028359" y="5923104"/>
                <a:ext cx="144000" cy="144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4" name="矩形 63"/>
              <p:cNvSpPr/>
              <p:nvPr/>
            </p:nvSpPr>
            <p:spPr>
              <a:xfrm>
                <a:off x="6304610" y="5877272"/>
                <a:ext cx="1456702" cy="225316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altLang="zh-TW" sz="800" dirty="0">
                    <a:solidFill>
                      <a:prstClr val="black"/>
                    </a:solidFill>
                    <a:latin typeface="+mj-lt"/>
                    <a:ea typeface="微軟正黑體" pitchFamily="34" charset="-120"/>
                  </a:rPr>
                  <a:t>Indoor Evacuation Shelter</a:t>
                </a:r>
                <a:endParaRPr lang="zh-TW" altLang="en-US" sz="800" dirty="0">
                  <a:solidFill>
                    <a:prstClr val="black"/>
                  </a:solidFill>
                  <a:latin typeface="+mj-lt"/>
                  <a:ea typeface="微軟正黑體" pitchFamily="34" charset="-120"/>
                </a:endParaRPr>
              </a:p>
            </p:txBody>
          </p:sp>
        </p:grpSp>
        <p:sp>
          <p:nvSpPr>
            <p:cNvPr id="58" name="矩形 57"/>
            <p:cNvSpPr/>
            <p:nvPr/>
          </p:nvSpPr>
          <p:spPr bwMode="auto">
            <a:xfrm>
              <a:off x="5918366" y="6165512"/>
              <a:ext cx="1842946" cy="225316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 sz="800" dirty="0">
                <a:solidFill>
                  <a:prstClr val="black"/>
                </a:solidFill>
                <a:latin typeface="+mj-lt"/>
                <a:ea typeface="微軟正黑體" pitchFamily="34" charset="-120"/>
              </a:endParaRPr>
            </a:p>
          </p:txBody>
        </p:sp>
      </p:grpSp>
      <p:pic>
        <p:nvPicPr>
          <p:cNvPr id="32" name="圖片 47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22" t="9837" r="15300" b="21310"/>
          <a:stretch>
            <a:fillRect/>
          </a:stretch>
        </p:blipFill>
        <p:spPr bwMode="auto">
          <a:xfrm>
            <a:off x="1497435" y="5200649"/>
            <a:ext cx="179387" cy="17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圖片 47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22" t="9837" r="15300" b="21310"/>
          <a:stretch>
            <a:fillRect/>
          </a:stretch>
        </p:blipFill>
        <p:spPr bwMode="auto">
          <a:xfrm>
            <a:off x="3884921" y="6278710"/>
            <a:ext cx="179387" cy="17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007" y="5612526"/>
            <a:ext cx="7254875" cy="106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6" name="群組 9"/>
          <p:cNvGrpSpPr>
            <a:grpSpLocks/>
          </p:cNvGrpSpPr>
          <p:nvPr/>
        </p:nvGrpSpPr>
        <p:grpSpPr bwMode="auto">
          <a:xfrm>
            <a:off x="202223" y="476249"/>
            <a:ext cx="1487366" cy="4680943"/>
            <a:chOff x="378347" y="1476253"/>
            <a:chExt cx="5040560" cy="14284282"/>
          </a:xfrm>
        </p:grpSpPr>
        <p:sp>
          <p:nvSpPr>
            <p:cNvPr id="62" name="矩形 61"/>
            <p:cNvSpPr/>
            <p:nvPr/>
          </p:nvSpPr>
          <p:spPr>
            <a:xfrm>
              <a:off x="378347" y="1476253"/>
              <a:ext cx="5040560" cy="88856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 sz="9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Disaster Prevention Information</a:t>
              </a:r>
              <a:endParaRPr kumimoji="0" lang="zh-TW" altLang="en-US" sz="9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5" name="矩形 64"/>
            <p:cNvSpPr/>
            <p:nvPr/>
          </p:nvSpPr>
          <p:spPr>
            <a:xfrm>
              <a:off x="378347" y="2364825"/>
              <a:ext cx="5040560" cy="43114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 sz="9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Administration Zone</a:t>
              </a:r>
              <a:endParaRPr kumimoji="0" lang="zh-TW" altLang="en-US" sz="9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6" name="矩形 65"/>
            <p:cNvSpPr/>
            <p:nvPr/>
          </p:nvSpPr>
          <p:spPr>
            <a:xfrm>
              <a:off x="378347" y="5380832"/>
              <a:ext cx="5040560" cy="43115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 sz="9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Emergency notification</a:t>
              </a:r>
              <a:endParaRPr kumimoji="0" lang="zh-TW" altLang="en-US" sz="9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7" name="矩形 66"/>
            <p:cNvSpPr/>
            <p:nvPr/>
          </p:nvSpPr>
          <p:spPr>
            <a:xfrm>
              <a:off x="378347" y="9071348"/>
              <a:ext cx="5040560" cy="7566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 sz="9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Disaster Prevention Information Website</a:t>
              </a:r>
              <a:endParaRPr kumimoji="0" lang="zh-TW" altLang="en-US" sz="9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8" name="矩形 67"/>
            <p:cNvSpPr/>
            <p:nvPr/>
          </p:nvSpPr>
          <p:spPr>
            <a:xfrm>
              <a:off x="378347" y="12841187"/>
              <a:ext cx="5040560" cy="43599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 sz="10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Evacuation Principle</a:t>
              </a:r>
              <a:endParaRPr kumimoji="0" lang="zh-TW" altLang="en-US" sz="10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9" name="矩形 68"/>
            <p:cNvSpPr/>
            <p:nvPr/>
          </p:nvSpPr>
          <p:spPr>
            <a:xfrm>
              <a:off x="378347" y="15329386"/>
              <a:ext cx="5040560" cy="43114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 sz="10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Evacuation Shelter</a:t>
              </a:r>
              <a:endParaRPr kumimoji="0" lang="zh-TW" altLang="en-US" sz="10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sp>
        <p:nvSpPr>
          <p:cNvPr id="71" name="矩形 70"/>
          <p:cNvSpPr/>
          <p:nvPr/>
        </p:nvSpPr>
        <p:spPr bwMode="auto">
          <a:xfrm>
            <a:off x="202223" y="6504438"/>
            <a:ext cx="1487366" cy="20116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6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Made by </a:t>
            </a:r>
            <a:r>
              <a:rPr lang="en-US" altLang="zh-TW" sz="600" b="1" dirty="0" err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Baozhong</a:t>
            </a:r>
            <a:r>
              <a:rPr kumimoji="0" lang="en-US" altLang="zh-TW" sz="6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kumimoji="0" lang="en-US" altLang="zh-TW" sz="6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Township Office, </a:t>
            </a:r>
            <a:r>
              <a:rPr kumimoji="0" lang="en-US" altLang="zh-TW" sz="6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August</a:t>
            </a:r>
            <a:r>
              <a:rPr kumimoji="0" lang="en-US" altLang="zh-TW" sz="6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kumimoji="0" lang="en-US" altLang="zh-TW" sz="6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2022 </a:t>
            </a:r>
            <a:endParaRPr kumimoji="0" lang="zh-TW" altLang="en-US" sz="600" b="1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228724" y="153408"/>
            <a:ext cx="1015919" cy="307777"/>
          </a:xfrm>
          <a:prstGeom prst="rect">
            <a:avLst/>
          </a:prstGeom>
          <a:ln>
            <a:solidFill>
              <a:schemeClr val="bg1"/>
            </a:solidFill>
            <a:prstDash val="sysDash"/>
          </a:ln>
        </p:spPr>
        <p:txBody>
          <a:bodyPr wrap="none">
            <a:spAutoFit/>
          </a:bodyPr>
          <a:lstStyle/>
          <a:p>
            <a:r>
              <a:rPr lang="en-US" altLang="zh-TW" sz="1400" dirty="0">
                <a:solidFill>
                  <a:schemeClr val="bg1"/>
                </a:solidFill>
              </a:rPr>
              <a:t>Earthquake</a:t>
            </a:r>
          </a:p>
        </p:txBody>
      </p:sp>
      <p:pic>
        <p:nvPicPr>
          <p:cNvPr id="48" name="Picture 28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724" y="990599"/>
            <a:ext cx="145189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9" name="文字方塊 24"/>
          <p:cNvSpPr txBox="1">
            <a:spLocks noChangeArrowheads="1"/>
          </p:cNvSpPr>
          <p:nvPr/>
        </p:nvSpPr>
        <p:spPr bwMode="auto">
          <a:xfrm>
            <a:off x="141372" y="1881305"/>
            <a:ext cx="1548217" cy="1131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en-US" altLang="zh-TW" sz="600" dirty="0" err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Baozhnog</a:t>
            </a:r>
            <a:r>
              <a:rPr lang="zh-TW" altLang="en-US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</a:t>
            </a:r>
            <a:r>
              <a:rPr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  <a:t>Township </a:t>
            </a:r>
            <a: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  <a:t>Emergency Operation Center,(EOC)</a:t>
            </a:r>
            <a:b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</a:br>
            <a:r>
              <a:rPr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TEL</a:t>
            </a:r>
            <a:r>
              <a:rPr kumimoji="0"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  <a:sym typeface="Wingdings" pitchFamily="2" charset="2"/>
              </a:rPr>
              <a:t>:</a:t>
            </a:r>
            <a:r>
              <a:rPr kumimoji="0"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  <a:sym typeface="Wingdings" pitchFamily="2" charset="2"/>
              </a:rPr>
              <a:t>05-6972005</a:t>
            </a:r>
            <a:endParaRPr kumimoji="0" lang="en-US" altLang="zh-TW" sz="6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微軟正黑體"/>
            </a:endParaRPr>
          </a:p>
          <a:p>
            <a:pPr>
              <a:spcAft>
                <a:spcPts val="300"/>
              </a:spcAft>
            </a:pPr>
            <a:r>
              <a:rPr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  <a:t>Chief of </a:t>
            </a:r>
            <a:r>
              <a:rPr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Village: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</a:t>
            </a:r>
            <a:r>
              <a:rPr lang="en-US" altLang="zh-TW" sz="6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ZHUANG,QING-RONG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,(</a:t>
            </a:r>
            <a:r>
              <a:rPr lang="zh-TW" altLang="en-US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莊清榮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)</a:t>
            </a:r>
            <a:r>
              <a:rPr lang="en-US" altLang="zh-TW" sz="6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/>
            </a:r>
            <a:br>
              <a:rPr lang="en-US" altLang="zh-TW" sz="6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</a:br>
            <a:r>
              <a:rPr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Mobile</a:t>
            </a:r>
            <a:r>
              <a:rPr kumimoji="0"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  <a:sym typeface="Wingdings" pitchFamily="2" charset="2"/>
              </a:rPr>
              <a:t>:</a:t>
            </a:r>
            <a:r>
              <a:rPr kumimoji="0"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  <a:sym typeface="Wingdings" pitchFamily="2" charset="2"/>
              </a:rPr>
              <a:t>05-697-1542</a:t>
            </a:r>
            <a:endParaRPr kumimoji="0" lang="en-US" altLang="zh-TW" sz="6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微軟正黑體"/>
              <a:sym typeface="Wingdings" pitchFamily="2" charset="2"/>
            </a:endParaRPr>
          </a:p>
          <a:p>
            <a:pPr>
              <a:spcAft>
                <a:spcPts val="300"/>
              </a:spcAft>
            </a:pPr>
            <a:r>
              <a:rPr lang="en-US" altLang="zh-TW" sz="600" dirty="0" err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Baozhong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</a:t>
            </a:r>
            <a:r>
              <a:rPr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  <a:t>Police Office</a:t>
            </a:r>
            <a: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  <a:t/>
            </a:r>
            <a:b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</a:br>
            <a:r>
              <a:rPr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TEL</a:t>
            </a:r>
            <a:r>
              <a:rPr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  <a:sym typeface="Wingdings" pitchFamily="2" charset="2"/>
              </a:rPr>
              <a:t>:</a:t>
            </a:r>
            <a:r>
              <a:rPr kumimoji="0"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05-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697</a:t>
            </a:r>
            <a:r>
              <a:rPr kumimoji="0"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-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2040</a:t>
            </a:r>
            <a:endParaRPr kumimoji="0" lang="en-US" altLang="zh-TW" sz="6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微軟正黑體"/>
            </a:endParaRPr>
          </a:p>
          <a:p>
            <a:pPr>
              <a:spcAft>
                <a:spcPts val="300"/>
              </a:spcAft>
            </a:pPr>
            <a:r>
              <a:rPr lang="en-US" altLang="zh-TW" sz="600" dirty="0" err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Baozhong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</a:t>
            </a:r>
            <a:r>
              <a:rPr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  <a:t>Fire Department</a:t>
            </a:r>
            <a: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  <a:t/>
            </a:r>
            <a:b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</a:br>
            <a:r>
              <a:rPr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TEL</a:t>
            </a:r>
            <a:r>
              <a:rPr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  <a:sym typeface="Wingdings" pitchFamily="2" charset="2"/>
              </a:rPr>
              <a:t>:</a:t>
            </a:r>
            <a:r>
              <a:rPr kumimoji="0"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05-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697</a:t>
            </a:r>
            <a:r>
              <a:rPr kumimoji="0"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-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2146</a:t>
            </a:r>
            <a:endParaRPr kumimoji="0" lang="zh-TW" altLang="en-US" sz="6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微軟正黑體"/>
            </a:endParaRPr>
          </a:p>
        </p:txBody>
      </p:sp>
      <p:sp>
        <p:nvSpPr>
          <p:cNvPr id="50" name="文字方塊 31"/>
          <p:cNvSpPr txBox="1">
            <a:spLocks noChangeArrowheads="1"/>
          </p:cNvSpPr>
          <p:nvPr/>
        </p:nvSpPr>
        <p:spPr bwMode="auto">
          <a:xfrm>
            <a:off x="215307" y="5161208"/>
            <a:ext cx="1471031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en-US" altLang="zh-TW" sz="800" dirty="0">
                <a:latin typeface="微軟正黑體" pitchFamily="34" charset="-120"/>
                <a:ea typeface="微軟正黑體" pitchFamily="34" charset="-120"/>
                <a:cs typeface="微軟正黑體"/>
              </a:rPr>
              <a:t>Shelter: </a:t>
            </a:r>
            <a:r>
              <a:rPr lang="en-US" altLang="zh-TW" sz="700" dirty="0" err="1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Chaocuo</a:t>
            </a:r>
            <a:r>
              <a:rPr lang="en-US" altLang="zh-TW" sz="7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</a:t>
            </a:r>
            <a:r>
              <a:rPr lang="en-US" altLang="zh-TW" sz="700" dirty="0" err="1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Walderf</a:t>
            </a:r>
            <a:r>
              <a:rPr lang="en-US" altLang="zh-TW" sz="7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Experimental Elementary School </a:t>
            </a:r>
            <a:r>
              <a:rPr lang="en-US" altLang="zh-TW" sz="7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(1-11Neighborhood</a:t>
            </a:r>
            <a:r>
              <a:rPr lang="en-US" altLang="zh-TW" sz="7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)</a:t>
            </a:r>
          </a:p>
          <a:p>
            <a:pPr>
              <a:spcAft>
                <a:spcPts val="300"/>
              </a:spcAft>
            </a:pPr>
            <a:r>
              <a:rPr lang="en-US" altLang="zh-TW" sz="8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Accommodate: </a:t>
            </a:r>
            <a:r>
              <a:rPr lang="en-US" altLang="zh-TW" sz="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33</a:t>
            </a:r>
            <a:r>
              <a:rPr kumimoji="0" lang="en-US" altLang="zh-TW" sz="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people</a:t>
            </a:r>
            <a:endParaRPr kumimoji="0" lang="zh-TW" altLang="en-US" sz="800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微軟正黑體"/>
            </a:endParaRPr>
          </a:p>
          <a:p>
            <a:pPr>
              <a:spcAft>
                <a:spcPts val="300"/>
              </a:spcAft>
            </a:pPr>
            <a:r>
              <a:rPr kumimoji="0" lang="en-US" altLang="zh-TW" sz="800" dirty="0" err="1" smtClean="0">
                <a:latin typeface="微軟正黑體" pitchFamily="34" charset="-120"/>
                <a:ea typeface="微軟正黑體" pitchFamily="34" charset="-120"/>
                <a:cs typeface="微軟正黑體"/>
              </a:rPr>
              <a:t>Address</a:t>
            </a:r>
            <a:r>
              <a:rPr lang="en-US" altLang="zh-TW" sz="800" dirty="0" err="1" smtClean="0">
                <a:latin typeface="微軟正黑體" pitchFamily="34" charset="-120"/>
                <a:ea typeface="微軟正黑體" pitchFamily="34" charset="-120"/>
                <a:cs typeface="微軟正黑體"/>
              </a:rPr>
              <a:t>:</a:t>
            </a:r>
            <a:r>
              <a:rPr lang="en-US" altLang="zh-TW" sz="800" dirty="0" err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No</a:t>
            </a:r>
            <a:r>
              <a:rPr lang="en-US" altLang="zh-TW" sz="8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. 96, </a:t>
            </a:r>
            <a:r>
              <a:rPr lang="en-US" altLang="zh-TW" sz="800" dirty="0" err="1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Chaocuo</a:t>
            </a:r>
            <a:r>
              <a:rPr lang="en-US" altLang="zh-TW" sz="8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, </a:t>
            </a:r>
            <a:r>
              <a:rPr lang="en-US" altLang="zh-TW" sz="800" dirty="0" err="1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Baozhong</a:t>
            </a:r>
            <a:r>
              <a:rPr lang="en-US" altLang="zh-TW" sz="8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Township, Yunlin County 634</a:t>
            </a:r>
            <a:r>
              <a:rPr lang="zh-TW" altLang="en-US" sz="8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</a:t>
            </a:r>
            <a:r>
              <a:rPr lang="en-US" altLang="zh-TW" sz="8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, Taiwan (R.O.C</a:t>
            </a:r>
            <a:r>
              <a:rPr lang="en-US" altLang="zh-TW" sz="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.)</a:t>
            </a:r>
          </a:p>
          <a:p>
            <a:pPr>
              <a:spcAft>
                <a:spcPts val="300"/>
              </a:spcAft>
            </a:pPr>
            <a:r>
              <a:rPr lang="en-US" altLang="zh-TW" sz="8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TEL</a:t>
            </a:r>
            <a:r>
              <a:rPr kumimoji="0" lang="en-US" altLang="zh-TW" sz="800" dirty="0">
                <a:latin typeface="微軟正黑體" pitchFamily="34" charset="-120"/>
                <a:ea typeface="微軟正黑體" pitchFamily="34" charset="-120"/>
                <a:cs typeface="微軟正黑體"/>
              </a:rPr>
              <a:t>: </a:t>
            </a:r>
            <a:r>
              <a:rPr kumimoji="0" lang="en-US" altLang="zh-TW" sz="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05-</a:t>
            </a:r>
            <a:r>
              <a:rPr lang="en-US" altLang="zh-TW" sz="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697-2644</a:t>
            </a:r>
            <a:endParaRPr kumimoji="0" lang="en-US" altLang="zh-TW" sz="8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微軟正黑體"/>
            </a:endParaRPr>
          </a:p>
          <a:p>
            <a:pPr>
              <a:spcAft>
                <a:spcPts val="300"/>
              </a:spcAft>
            </a:pPr>
            <a:endParaRPr kumimoji="0" lang="en-US" altLang="zh-TW" sz="800" dirty="0">
              <a:latin typeface="微軟正黑體" pitchFamily="34" charset="-120"/>
              <a:ea typeface="微軟正黑體" pitchFamily="34" charset="-120"/>
              <a:cs typeface="微軟正黑體"/>
            </a:endParaRPr>
          </a:p>
        </p:txBody>
      </p:sp>
      <p:pic>
        <p:nvPicPr>
          <p:cNvPr id="53" name="Picture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753" t="24510" r="57813" b="27911"/>
          <a:stretch>
            <a:fillRect/>
          </a:stretch>
        </p:blipFill>
        <p:spPr bwMode="auto">
          <a:xfrm>
            <a:off x="197370" y="582613"/>
            <a:ext cx="8623102" cy="4894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-9753" t="24510" r="57813" b="27911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" name="Picture 4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8061" y="3705225"/>
            <a:ext cx="3349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9" name="AutoShape 46"/>
          <p:cNvSpPr>
            <a:spLocks noChangeArrowheads="1"/>
          </p:cNvSpPr>
          <p:nvPr/>
        </p:nvSpPr>
        <p:spPr bwMode="auto">
          <a:xfrm rot="16980000">
            <a:off x="5596956" y="3632993"/>
            <a:ext cx="277812" cy="144463"/>
          </a:xfrm>
          <a:prstGeom prst="rightArrow">
            <a:avLst>
              <a:gd name="adj1" fmla="val 32704"/>
              <a:gd name="adj2" fmla="val 54140"/>
            </a:avLst>
          </a:prstGeom>
          <a:blipFill dpi="0" rotWithShape="0">
            <a:blip r:embed="rId8"/>
            <a:srcRect/>
            <a:stretch>
              <a:fillRect/>
            </a:stretch>
          </a:blipFill>
          <a:ln w="936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0" name="AutoShape 47"/>
          <p:cNvSpPr>
            <a:spLocks noChangeArrowheads="1"/>
          </p:cNvSpPr>
          <p:nvPr/>
        </p:nvSpPr>
        <p:spPr bwMode="auto">
          <a:xfrm rot="1260000" flipV="1">
            <a:off x="6023874" y="3510431"/>
            <a:ext cx="277812" cy="142875"/>
          </a:xfrm>
          <a:prstGeom prst="rightArrow">
            <a:avLst>
              <a:gd name="adj1" fmla="val 32704"/>
              <a:gd name="adj2" fmla="val 53949"/>
            </a:avLst>
          </a:prstGeom>
          <a:blipFill dpi="0" rotWithShape="0">
            <a:blip r:embed="rId8"/>
            <a:srcRect/>
            <a:stretch>
              <a:fillRect/>
            </a:stretch>
          </a:blipFill>
          <a:ln w="936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8" name="AutoShape 44"/>
          <p:cNvSpPr>
            <a:spLocks noChangeArrowheads="1"/>
          </p:cNvSpPr>
          <p:nvPr/>
        </p:nvSpPr>
        <p:spPr bwMode="auto">
          <a:xfrm>
            <a:off x="4731638" y="4523171"/>
            <a:ext cx="277813" cy="144463"/>
          </a:xfrm>
          <a:prstGeom prst="rightArrow">
            <a:avLst>
              <a:gd name="adj1" fmla="val 32704"/>
              <a:gd name="adj2" fmla="val 54140"/>
            </a:avLst>
          </a:prstGeom>
          <a:blipFill dpi="0" rotWithShape="0">
            <a:blip r:embed="rId8"/>
            <a:srcRect/>
            <a:stretch>
              <a:fillRect/>
            </a:stretch>
          </a:blipFill>
          <a:ln w="936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9" name="AutoShape 45"/>
          <p:cNvSpPr>
            <a:spLocks noChangeArrowheads="1"/>
          </p:cNvSpPr>
          <p:nvPr/>
        </p:nvSpPr>
        <p:spPr bwMode="auto">
          <a:xfrm rot="17700000">
            <a:off x="4279499" y="5084961"/>
            <a:ext cx="277813" cy="144462"/>
          </a:xfrm>
          <a:prstGeom prst="rightArrow">
            <a:avLst>
              <a:gd name="adj1" fmla="val 32704"/>
              <a:gd name="adj2" fmla="val 54140"/>
            </a:avLst>
          </a:prstGeom>
          <a:blipFill dpi="0" rotWithShape="0">
            <a:blip r:embed="rId8"/>
            <a:srcRect/>
            <a:stretch>
              <a:fillRect/>
            </a:stretch>
          </a:blipFill>
          <a:ln w="936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0" name="文字方塊 79"/>
          <p:cNvSpPr txBox="1"/>
          <p:nvPr/>
        </p:nvSpPr>
        <p:spPr>
          <a:xfrm>
            <a:off x="4780731" y="4120171"/>
            <a:ext cx="39595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dirty="0" smtClean="0">
                <a:solidFill>
                  <a:srgbClr val="FF0000"/>
                </a:solidFill>
              </a:rPr>
              <a:t>(</a:t>
            </a:r>
            <a:r>
              <a:rPr lang="en-US" altLang="zh-TW" sz="1400" dirty="0" err="1" smtClean="0">
                <a:solidFill>
                  <a:srgbClr val="FF0000"/>
                </a:solidFill>
              </a:rPr>
              <a:t>Chaocuo</a:t>
            </a:r>
            <a:r>
              <a:rPr lang="en-US" altLang="zh-TW" sz="1400" dirty="0" smtClean="0">
                <a:solidFill>
                  <a:srgbClr val="FF0000"/>
                </a:solidFill>
              </a:rPr>
              <a:t> </a:t>
            </a:r>
            <a:r>
              <a:rPr lang="en-US" altLang="zh-TW" sz="1400" dirty="0" err="1">
                <a:solidFill>
                  <a:srgbClr val="FF0000"/>
                </a:solidFill>
              </a:rPr>
              <a:t>Walderf</a:t>
            </a:r>
            <a:r>
              <a:rPr lang="en-US" altLang="zh-TW" sz="1400" dirty="0">
                <a:solidFill>
                  <a:srgbClr val="FF0000"/>
                </a:solidFill>
              </a:rPr>
              <a:t> Experimental Elementary </a:t>
            </a:r>
            <a:r>
              <a:rPr lang="en-US" altLang="zh-TW" sz="1400" dirty="0" smtClean="0">
                <a:solidFill>
                  <a:srgbClr val="FF0000"/>
                </a:solidFill>
              </a:rPr>
              <a:t>School)</a:t>
            </a:r>
            <a:endParaRPr lang="en-US" altLang="zh-TW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0959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133</Words>
  <Application>Microsoft Office PowerPoint</Application>
  <PresentationFormat>如螢幕大小 (4:3)</PresentationFormat>
  <Paragraphs>31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9" baseType="lpstr">
      <vt:lpstr>華康儷金黑 Std W8</vt:lpstr>
      <vt:lpstr>微軟正黑體</vt:lpstr>
      <vt:lpstr>新細明體</vt:lpstr>
      <vt:lpstr>Arial</vt:lpstr>
      <vt:lpstr>Calibri</vt:lpstr>
      <vt:lpstr>Times New Roman</vt:lpstr>
      <vt:lpstr>Wingdings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28</cp:revision>
  <dcterms:created xsi:type="dcterms:W3CDTF">2022-05-23T07:29:14Z</dcterms:created>
  <dcterms:modified xsi:type="dcterms:W3CDTF">2022-05-25T07:17:27Z</dcterms:modified>
</cp:coreProperties>
</file>