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4314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hyperlink" Target="http://www.thb.gov.tw/" TargetMode="External"/><Relationship Id="rId12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wra.gov.tw/" TargetMode="External"/><Relationship Id="rId11" Type="http://schemas.openxmlformats.org/officeDocument/2006/relationships/image" Target="../media/image6.jpeg"/><Relationship Id="rId5" Type="http://schemas.openxmlformats.org/officeDocument/2006/relationships/hyperlink" Target="http://246.swcb.gov.tw/" TargetMode="Externa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182" y="5624463"/>
            <a:ext cx="7248525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3" y="397011"/>
              <a:ext cx="29521702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Evacuation Map of </a:t>
              </a:r>
              <a:r>
                <a:rPr lang="en-US" altLang="zh-TW" dirty="0" err="1" smtClean="0">
                  <a:solidFill>
                    <a:srgbClr val="FF0000"/>
                  </a:solidFill>
                </a:rPr>
                <a:t>Longyan</a:t>
              </a:r>
              <a:r>
                <a:rPr lang="en-US" altLang="zh-TW" sz="1600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solidFill>
                    <a:schemeClr val="bg1"/>
                  </a:solidFill>
                  <a:latin typeface="微軟正黑體" pitchFamily="34" charset="-120"/>
                  <a:ea typeface="微軟正黑體" pitchFamily="34" charset="-120"/>
                </a:rPr>
                <a:t>Village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, </a:t>
              </a:r>
              <a:r>
                <a:rPr lang="en-US" altLang="zh-TW" sz="1600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 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2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ZHUANG,QING-RONG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莊清榮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05-697-1542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7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1,303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14346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7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7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Walderf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Experimental Elementary School </a:t>
            </a:r>
            <a:r>
              <a:rPr lang="en-US" altLang="zh-TW" sz="7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(1-11Neighborhood</a:t>
            </a:r>
            <a:r>
              <a:rPr lang="en-US" altLang="zh-TW" sz="7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33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 err="1" smtClean="0">
                <a:latin typeface="微軟正黑體" pitchFamily="34" charset="-120"/>
                <a:ea typeface="微軟正黑體" pitchFamily="34" charset="-120"/>
                <a:cs typeface="微軟正黑體"/>
              </a:rPr>
              <a:t>:</a:t>
            </a:r>
            <a:r>
              <a:rPr lang="en-US" altLang="zh-TW" sz="8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 96,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Chaocuo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634</a:t>
            </a:r>
            <a:r>
              <a:rPr lang="zh-TW" altLang="en-US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697-2644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408" y="5182348"/>
            <a:ext cx="176213" cy="176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-3619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Floods: Vertical refuge. People live in lowlands go to shelters.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群組 39"/>
          <p:cNvGrpSpPr/>
          <p:nvPr/>
        </p:nvGrpSpPr>
        <p:grpSpPr>
          <a:xfrm>
            <a:off x="3823680" y="6052488"/>
            <a:ext cx="1575289" cy="400848"/>
            <a:chOff x="3823680" y="5980480"/>
            <a:chExt cx="1575289" cy="400848"/>
          </a:xfrm>
        </p:grpSpPr>
        <p:grpSp>
          <p:nvGrpSpPr>
            <p:cNvPr id="41" name="群組 69"/>
            <p:cNvGrpSpPr>
              <a:grpSpLocks/>
            </p:cNvGrpSpPr>
            <p:nvPr/>
          </p:nvGrpSpPr>
          <p:grpSpPr bwMode="auto">
            <a:xfrm>
              <a:off x="3823680" y="5980480"/>
              <a:ext cx="1575289" cy="400848"/>
              <a:chOff x="4192539" y="5889062"/>
              <a:chExt cx="1706238" cy="401421"/>
            </a:xfrm>
          </p:grpSpPr>
          <p:grpSp>
            <p:nvGrpSpPr>
              <p:cNvPr id="43" name="群組 63"/>
              <p:cNvGrpSpPr>
                <a:grpSpLocks/>
              </p:cNvGrpSpPr>
              <p:nvPr/>
            </p:nvGrpSpPr>
            <p:grpSpPr bwMode="auto">
              <a:xfrm>
                <a:off x="4192539" y="5889062"/>
                <a:ext cx="1706238" cy="217712"/>
                <a:chOff x="4192539" y="5889062"/>
                <a:chExt cx="1706238" cy="217712"/>
              </a:xfrm>
            </p:grpSpPr>
            <p:sp>
              <p:nvSpPr>
                <p:cNvPr id="47" name="矩形 46"/>
                <p:cNvSpPr/>
                <p:nvPr/>
              </p:nvSpPr>
              <p:spPr>
                <a:xfrm>
                  <a:off x="4192539" y="5889062"/>
                  <a:ext cx="1706238" cy="217799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n-US" altLang="zh-TW" sz="800" dirty="0">
                      <a:solidFill>
                        <a:schemeClr val="tx1"/>
                      </a:solidFill>
                      <a:latin typeface="+mj-lt"/>
                      <a:ea typeface="微軟正黑體" pitchFamily="34" charset="-120"/>
                    </a:rPr>
                    <a:t>Evacuation Route</a:t>
                  </a:r>
                  <a:endParaRPr kumimoji="0" lang="zh-TW" altLang="en-US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endParaRPr>
                </a:p>
              </p:txBody>
            </p:sp>
            <p:sp>
              <p:nvSpPr>
                <p:cNvPr id="51" name="向右箭號 109"/>
                <p:cNvSpPr>
                  <a:spLocks noChangeAspect="1"/>
                </p:cNvSpPr>
                <p:nvPr/>
              </p:nvSpPr>
              <p:spPr bwMode="auto">
                <a:xfrm>
                  <a:off x="4232219" y="5916089"/>
                  <a:ext cx="277759" cy="144669"/>
                </a:xfrm>
                <a:prstGeom prst="rightArrow">
                  <a:avLst>
                    <a:gd name="adj1" fmla="val 32705"/>
                    <a:gd name="adj2" fmla="val 54139"/>
                  </a:avLst>
                </a:prstGeom>
                <a:blipFill dpi="0" rotWithShape="1">
                  <a:blip r:embed="rId10" cstate="print">
                    <a:extLst/>
                  </a:blip>
                  <a:srcRect/>
                  <a:stretch>
                    <a:fillRect/>
                  </a:stretch>
                </a:blipFill>
                <a:ln w="9525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36000" tIns="36000" rIns="36000" bIns="36000"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kumimoji="0" lang="zh-TW" altLang="en-US">
                    <a:latin typeface="+mj-lt"/>
                    <a:ea typeface="微軟正黑體" pitchFamily="34" charset="-120"/>
                  </a:endParaRPr>
                </a:p>
              </p:txBody>
            </p:sp>
          </p:grpSp>
          <p:sp>
            <p:nvSpPr>
              <p:cNvPr id="46" name="矩形 45"/>
              <p:cNvSpPr/>
              <p:nvPr/>
            </p:nvSpPr>
            <p:spPr bwMode="auto">
              <a:xfrm>
                <a:off x="4232219" y="6102092"/>
                <a:ext cx="1666558" cy="188391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Shelter for Flood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pic>
          <p:nvPicPr>
            <p:cNvPr id="42" name="Picture 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6772" y="6181048"/>
              <a:ext cx="176213" cy="1762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6" y="6021288"/>
            <a:ext cx="1708693" cy="513805"/>
            <a:chOff x="5918366" y="5877272"/>
            <a:chExt cx="1850943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  <p:grpSp>
          <p:nvGrpSpPr>
            <p:cNvPr id="59" name="群組 28"/>
            <p:cNvGrpSpPr>
              <a:grpSpLocks/>
            </p:cNvGrpSpPr>
            <p:nvPr/>
          </p:nvGrpSpPr>
          <p:grpSpPr bwMode="auto">
            <a:xfrm>
              <a:off x="6050593" y="6165507"/>
              <a:ext cx="1718716" cy="225316"/>
              <a:chOff x="6050593" y="6165507"/>
              <a:chExt cx="1718716" cy="225316"/>
            </a:xfrm>
          </p:grpSpPr>
          <p:pic>
            <p:nvPicPr>
              <p:cNvPr id="60" name="圖片 50"/>
              <p:cNvPicPr>
                <a:picLocks noChangeAspect="1" noChangeArrowheads="1"/>
              </p:cNvPicPr>
              <p:nvPr/>
            </p:nvPicPr>
            <p:blipFill>
              <a:blip r:embed="rId12"/>
              <a:srcRect/>
              <a:stretch>
                <a:fillRect/>
              </a:stretch>
            </p:blipFill>
            <p:spPr bwMode="auto">
              <a:xfrm>
                <a:off x="6050593" y="6216287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1" name="矩形 60"/>
              <p:cNvSpPr/>
              <p:nvPr/>
            </p:nvSpPr>
            <p:spPr>
              <a:xfrm>
                <a:off x="6304610" y="6165507"/>
                <a:ext cx="1464699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Emergency Operation Center, EOC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</p:grpSp>
      <p:grpSp>
        <p:nvGrpSpPr>
          <p:cNvPr id="66" name="群組 9"/>
          <p:cNvGrpSpPr>
            <a:grpSpLocks/>
          </p:cNvGrpSpPr>
          <p:nvPr/>
        </p:nvGrpSpPr>
        <p:grpSpPr bwMode="auto">
          <a:xfrm>
            <a:off x="202223" y="476249"/>
            <a:ext cx="1487366" cy="6229351"/>
            <a:chOff x="378347" y="1476253"/>
            <a:chExt cx="5040560" cy="19009376"/>
          </a:xfrm>
        </p:grpSpPr>
        <p:sp>
          <p:nvSpPr>
            <p:cNvPr id="67" name="矩形 66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1" name="矩形 70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378347" y="19871767"/>
              <a:ext cx="5040560" cy="61386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Made by </a:t>
              </a:r>
              <a:r>
                <a:rPr lang="en-US" altLang="zh-TW" sz="600" b="1" dirty="0" err="1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Township Office, </a:t>
              </a:r>
              <a:r>
                <a:rPr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May</a:t>
              </a:r>
              <a:r>
                <a:rPr kumimoji="0" lang="en-US" altLang="zh-TW" sz="600" b="1" dirty="0" smtClean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kumimoji="0" lang="en-US" altLang="zh-TW" sz="600" b="1" dirty="0" smtClean="0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2022 </a:t>
              </a:r>
              <a:endParaRPr kumimoji="0" lang="zh-TW" altLang="en-US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7452321" y="5978226"/>
            <a:ext cx="1542091" cy="720725"/>
            <a:chOff x="7452321" y="5978226"/>
            <a:chExt cx="1542091" cy="720725"/>
          </a:xfrm>
        </p:grpSpPr>
        <p:pic>
          <p:nvPicPr>
            <p:cNvPr id="45" name="Picture 55" descr="圖例"/>
            <p:cNvPicPr>
              <a:picLocks noChangeAspect="1" noChangeArrowheads="1"/>
            </p:cNvPicPr>
            <p:nvPr/>
          </p:nvPicPr>
          <p:blipFill rotWithShape="1"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87382"/>
            <a:stretch/>
          </p:blipFill>
          <p:spPr bwMode="auto">
            <a:xfrm>
              <a:off x="7452321" y="5978226"/>
              <a:ext cx="152440" cy="720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 bwMode="auto">
            <a:xfrm>
              <a:off x="7649661" y="5998513"/>
              <a:ext cx="1344751" cy="670847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0.5-1.0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1.0-2.0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2.0-3.0 m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rPr>
                <a:t>&gt;3.0 m</a:t>
              </a: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3" name="矩形 2"/>
          <p:cNvSpPr/>
          <p:nvPr/>
        </p:nvSpPr>
        <p:spPr>
          <a:xfrm>
            <a:off x="228724" y="153408"/>
            <a:ext cx="662361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Floods</a:t>
            </a:r>
          </a:p>
        </p:txBody>
      </p:sp>
      <p:pic>
        <p:nvPicPr>
          <p:cNvPr id="62" name="Picture 2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4" y="990599"/>
            <a:ext cx="1451897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2" name="Picture 53" descr="C:\Users\jane\Desktop\水災震災圖\龍岩村水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350" y="692268"/>
            <a:ext cx="6837114" cy="4724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" name="Picture 4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1212" y="4096978"/>
            <a:ext cx="322262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9"/>
          <p:cNvSpPr>
            <a:spLocks noChangeArrowheads="1"/>
          </p:cNvSpPr>
          <p:nvPr/>
        </p:nvSpPr>
        <p:spPr bwMode="auto">
          <a:xfrm rot="6018593">
            <a:off x="5361474" y="3700456"/>
            <a:ext cx="277813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6" name="AutoShape 48"/>
          <p:cNvSpPr>
            <a:spLocks noChangeArrowheads="1"/>
          </p:cNvSpPr>
          <p:nvPr/>
        </p:nvSpPr>
        <p:spPr bwMode="auto">
          <a:xfrm rot="11012154">
            <a:off x="4859705" y="2812260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AutoShape 46"/>
          <p:cNvSpPr>
            <a:spLocks noChangeArrowheads="1"/>
          </p:cNvSpPr>
          <p:nvPr/>
        </p:nvSpPr>
        <p:spPr bwMode="auto">
          <a:xfrm rot="960000">
            <a:off x="3242632" y="3579496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AutoShape 51"/>
          <p:cNvSpPr>
            <a:spLocks noChangeArrowheads="1"/>
          </p:cNvSpPr>
          <p:nvPr/>
        </p:nvSpPr>
        <p:spPr bwMode="auto">
          <a:xfrm rot="1620000">
            <a:off x="4260043" y="4331018"/>
            <a:ext cx="277812" cy="142875"/>
          </a:xfrm>
          <a:prstGeom prst="rightArrow">
            <a:avLst>
              <a:gd name="adj1" fmla="val 32704"/>
              <a:gd name="adj2" fmla="val 54741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1" name="AutoShape 50"/>
          <p:cNvSpPr>
            <a:spLocks noChangeArrowheads="1"/>
          </p:cNvSpPr>
          <p:nvPr/>
        </p:nvSpPr>
        <p:spPr bwMode="auto">
          <a:xfrm rot="18540000">
            <a:off x="2837402" y="4860909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10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2" name="文字方塊 81"/>
          <p:cNvSpPr txBox="1"/>
          <p:nvPr/>
        </p:nvSpPr>
        <p:spPr>
          <a:xfrm>
            <a:off x="4569918" y="4479665"/>
            <a:ext cx="39595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dirty="0" smtClean="0">
                <a:solidFill>
                  <a:srgbClr val="FF0000"/>
                </a:solidFill>
              </a:rPr>
              <a:t>(</a:t>
            </a:r>
            <a:r>
              <a:rPr lang="en-US" altLang="zh-TW" sz="1400" dirty="0" err="1" smtClean="0">
                <a:solidFill>
                  <a:srgbClr val="FF0000"/>
                </a:solidFill>
              </a:rPr>
              <a:t>Chaocuo</a:t>
            </a:r>
            <a:r>
              <a:rPr lang="en-US" altLang="zh-TW" sz="1400" dirty="0" smtClean="0">
                <a:solidFill>
                  <a:srgbClr val="FF0000"/>
                </a:solidFill>
              </a:rPr>
              <a:t> </a:t>
            </a:r>
            <a:r>
              <a:rPr lang="en-US" altLang="zh-TW" sz="1400" dirty="0" err="1">
                <a:solidFill>
                  <a:srgbClr val="FF0000"/>
                </a:solidFill>
              </a:rPr>
              <a:t>Walderf</a:t>
            </a:r>
            <a:r>
              <a:rPr lang="en-US" altLang="zh-TW" sz="1400" dirty="0">
                <a:solidFill>
                  <a:srgbClr val="FF0000"/>
                </a:solidFill>
              </a:rPr>
              <a:t> Experimental Elementary </a:t>
            </a:r>
            <a:r>
              <a:rPr lang="en-US" altLang="zh-TW" sz="1400" dirty="0" smtClean="0">
                <a:solidFill>
                  <a:srgbClr val="FF0000"/>
                </a:solidFill>
              </a:rPr>
              <a:t>School)</a:t>
            </a:r>
            <a:endParaRPr lang="en-US" altLang="zh-TW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343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149</Words>
  <Application>Microsoft Office PowerPoint</Application>
  <PresentationFormat>如螢幕大小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34</cp:revision>
  <dcterms:created xsi:type="dcterms:W3CDTF">2022-05-23T07:29:14Z</dcterms:created>
  <dcterms:modified xsi:type="dcterms:W3CDTF">2022-05-25T06:37:01Z</dcterms:modified>
</cp:coreProperties>
</file>